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sldIdLst>
    <p:sldId id="256" r:id="rId5"/>
    <p:sldId id="257" r:id="rId6"/>
    <p:sldId id="259" r:id="rId7"/>
  </p:sldIdLst>
  <p:sldSz cx="6858000" cy="9907588"/>
  <p:notesSz cx="7104063" cy="10234613"/>
  <p:embeddedFontLst>
    <p:embeddedFont>
      <p:font typeface="Karmina" panose="020B0604020202020204" charset="0"/>
      <p:regular r:id="rId8"/>
    </p:embeddedFont>
    <p:embeddedFont>
      <p:font typeface="Segoe UI" panose="020B0502040204020203" pitchFamily="34" charset="0"/>
      <p:regular r:id="rId9"/>
      <p:bold r:id="rId10"/>
      <p:italic r:id="rId11"/>
      <p:boldItalic r:id="rId12"/>
    </p:embeddedFont>
    <p:embeddedFont>
      <p:font typeface="Trajan Pro 3" panose="020B0604020202020204" charset="0"/>
      <p:regular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7E8E"/>
    <a:srgbClr val="670D31"/>
    <a:srgbClr val="BAD6CF"/>
    <a:srgbClr val="C7AA5C"/>
    <a:srgbClr val="EADF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39EF9-AEFA-417E-8626-9B4FA28A15A7}" v="31" dt="2026-04-23T10:27:52.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451"/>
            <a:ext cx="5829300" cy="3449308"/>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857250" y="5203778"/>
            <a:ext cx="5143500" cy="239204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08FF2E8-9B82-694F-AC38-65F85B486050}"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2A14B-2FCD-E647-92C4-7F329372AB5E}" type="slidenum">
              <a:rPr lang="en-GB" smtClean="0"/>
              <a:t>‹#›</a:t>
            </a:fld>
            <a:endParaRPr lang="en-GB"/>
          </a:p>
        </p:txBody>
      </p:sp>
    </p:spTree>
    <p:extLst>
      <p:ext uri="{BB962C8B-B14F-4D97-AF65-F5344CB8AC3E}">
        <p14:creationId xmlns:p14="http://schemas.microsoft.com/office/powerpoint/2010/main" val="230557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08FF2E8-9B82-694F-AC38-65F85B486050}"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2A14B-2FCD-E647-92C4-7F329372AB5E}" type="slidenum">
              <a:rPr lang="en-GB" smtClean="0"/>
              <a:t>‹#›</a:t>
            </a:fld>
            <a:endParaRPr lang="en-GB"/>
          </a:p>
        </p:txBody>
      </p:sp>
    </p:spTree>
    <p:extLst>
      <p:ext uri="{BB962C8B-B14F-4D97-AF65-F5344CB8AC3E}">
        <p14:creationId xmlns:p14="http://schemas.microsoft.com/office/powerpoint/2010/main" val="2733781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87"/>
            <a:ext cx="1478756" cy="839622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71488" y="527487"/>
            <a:ext cx="4350544" cy="839622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08FF2E8-9B82-694F-AC38-65F85B486050}"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2A14B-2FCD-E647-92C4-7F329372AB5E}" type="slidenum">
              <a:rPr lang="en-GB" smtClean="0"/>
              <a:t>‹#›</a:t>
            </a:fld>
            <a:endParaRPr lang="en-GB"/>
          </a:p>
        </p:txBody>
      </p:sp>
    </p:spTree>
    <p:extLst>
      <p:ext uri="{BB962C8B-B14F-4D97-AF65-F5344CB8AC3E}">
        <p14:creationId xmlns:p14="http://schemas.microsoft.com/office/powerpoint/2010/main" val="127702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08FF2E8-9B82-694F-AC38-65F85B486050}"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2A14B-2FCD-E647-92C4-7F329372AB5E}" type="slidenum">
              <a:rPr lang="en-GB" smtClean="0"/>
              <a:t>‹#›</a:t>
            </a:fld>
            <a:endParaRPr lang="en-GB"/>
          </a:p>
        </p:txBody>
      </p:sp>
    </p:spTree>
    <p:extLst>
      <p:ext uri="{BB962C8B-B14F-4D97-AF65-F5344CB8AC3E}">
        <p14:creationId xmlns:p14="http://schemas.microsoft.com/office/powerpoint/2010/main" val="85081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70019"/>
            <a:ext cx="5915025" cy="4121281"/>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467916" y="6630289"/>
            <a:ext cx="5915025" cy="2167284"/>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08FF2E8-9B82-694F-AC38-65F85B486050}"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2A14B-2FCD-E647-92C4-7F329372AB5E}" type="slidenum">
              <a:rPr lang="en-GB" smtClean="0"/>
              <a:t>‹#›</a:t>
            </a:fld>
            <a:endParaRPr lang="en-GB"/>
          </a:p>
        </p:txBody>
      </p:sp>
    </p:spTree>
    <p:extLst>
      <p:ext uri="{BB962C8B-B14F-4D97-AF65-F5344CB8AC3E}">
        <p14:creationId xmlns:p14="http://schemas.microsoft.com/office/powerpoint/2010/main" val="112839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71488" y="2637436"/>
            <a:ext cx="2914650" cy="62862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471863" y="2637436"/>
            <a:ext cx="2914650" cy="62862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08FF2E8-9B82-694F-AC38-65F85B486050}" type="datetimeFigureOut">
              <a:rPr lang="en-GB" smtClean="0"/>
              <a:t>21/05/2026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52A14B-2FCD-E647-92C4-7F329372AB5E}" type="slidenum">
              <a:rPr lang="en-GB" smtClean="0"/>
              <a:t>‹#›</a:t>
            </a:fld>
            <a:endParaRPr lang="en-GB"/>
          </a:p>
        </p:txBody>
      </p:sp>
    </p:spTree>
    <p:extLst>
      <p:ext uri="{BB962C8B-B14F-4D97-AF65-F5344CB8AC3E}">
        <p14:creationId xmlns:p14="http://schemas.microsoft.com/office/powerpoint/2010/main" val="12141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90"/>
            <a:ext cx="5915025" cy="1915009"/>
          </a:xfrm>
        </p:spPr>
        <p:txBody>
          <a:bodyPr/>
          <a:lstStyle/>
          <a:p>
            <a:r>
              <a:rPr lang="en-GB"/>
              <a:t>Click to edit Master title style</a:t>
            </a:r>
            <a:endParaRPr lang="en-US"/>
          </a:p>
        </p:txBody>
      </p:sp>
      <p:sp>
        <p:nvSpPr>
          <p:cNvPr id="3" name="Text Placeholder 2"/>
          <p:cNvSpPr>
            <a:spLocks noGrp="1"/>
          </p:cNvSpPr>
          <p:nvPr>
            <p:ph type="body" idx="1"/>
          </p:nvPr>
        </p:nvSpPr>
        <p:spPr>
          <a:xfrm>
            <a:off x="472381" y="2428736"/>
            <a:ext cx="2901255"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9022"/>
            <a:ext cx="2901255" cy="53230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471863" y="2428736"/>
            <a:ext cx="2915543"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9022"/>
            <a:ext cx="2915543" cy="53230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08FF2E8-9B82-694F-AC38-65F85B486050}" type="datetimeFigureOut">
              <a:rPr lang="en-GB" smtClean="0"/>
              <a:t>21/05/2026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52A14B-2FCD-E647-92C4-7F329372AB5E}" type="slidenum">
              <a:rPr lang="en-GB" smtClean="0"/>
              <a:t>‹#›</a:t>
            </a:fld>
            <a:endParaRPr lang="en-GB"/>
          </a:p>
        </p:txBody>
      </p:sp>
    </p:spTree>
    <p:extLst>
      <p:ext uri="{BB962C8B-B14F-4D97-AF65-F5344CB8AC3E}">
        <p14:creationId xmlns:p14="http://schemas.microsoft.com/office/powerpoint/2010/main" val="189968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08FF2E8-9B82-694F-AC38-65F85B486050}"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52A14B-2FCD-E647-92C4-7F329372AB5E}" type="slidenum">
              <a:rPr lang="en-GB" smtClean="0"/>
              <a:t>‹#›</a:t>
            </a:fld>
            <a:endParaRPr lang="en-GB"/>
          </a:p>
        </p:txBody>
      </p:sp>
    </p:spTree>
    <p:extLst>
      <p:ext uri="{BB962C8B-B14F-4D97-AF65-F5344CB8AC3E}">
        <p14:creationId xmlns:p14="http://schemas.microsoft.com/office/powerpoint/2010/main" val="166095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FF2E8-9B82-694F-AC38-65F85B486050}" type="datetimeFigureOut">
              <a:rPr lang="en-GB" smtClean="0"/>
              <a:t>21/05/2026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52A14B-2FCD-E647-92C4-7F329372AB5E}" type="slidenum">
              <a:rPr lang="en-GB" smtClean="0"/>
              <a:t>‹#›</a:t>
            </a:fld>
            <a:endParaRPr lang="en-GB"/>
          </a:p>
        </p:txBody>
      </p:sp>
    </p:spTree>
    <p:extLst>
      <p:ext uri="{BB962C8B-B14F-4D97-AF65-F5344CB8AC3E}">
        <p14:creationId xmlns:p14="http://schemas.microsoft.com/office/powerpoint/2010/main" val="911125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GB"/>
              <a:t>Click to edit Master title style</a:t>
            </a:r>
            <a:endParaRPr lang="en-US"/>
          </a:p>
        </p:txBody>
      </p:sp>
      <p:sp>
        <p:nvSpPr>
          <p:cNvPr id="3" name="Content Placeholder 2"/>
          <p:cNvSpPr>
            <a:spLocks noGrp="1"/>
          </p:cNvSpPr>
          <p:nvPr>
            <p:ph idx="1"/>
          </p:nvPr>
        </p:nvSpPr>
        <p:spPr>
          <a:xfrm>
            <a:off x="2915543" y="1426511"/>
            <a:ext cx="3471863" cy="704080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008FF2E8-9B82-694F-AC38-65F85B486050}" type="datetimeFigureOut">
              <a:rPr lang="en-GB" smtClean="0"/>
              <a:t>21/05/2026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52A14B-2FCD-E647-92C4-7F329372AB5E}" type="slidenum">
              <a:rPr lang="en-GB" smtClean="0"/>
              <a:t>‹#›</a:t>
            </a:fld>
            <a:endParaRPr lang="en-GB"/>
          </a:p>
        </p:txBody>
      </p:sp>
    </p:spTree>
    <p:extLst>
      <p:ext uri="{BB962C8B-B14F-4D97-AF65-F5344CB8AC3E}">
        <p14:creationId xmlns:p14="http://schemas.microsoft.com/office/powerpoint/2010/main" val="211603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GB"/>
              <a:t>Click to edit Master title style</a:t>
            </a:r>
            <a:endParaRPr lang="en-US"/>
          </a:p>
        </p:txBody>
      </p:sp>
      <p:sp>
        <p:nvSpPr>
          <p:cNvPr id="3" name="Picture Placeholder 2"/>
          <p:cNvSpPr>
            <a:spLocks noGrp="1" noChangeAspect="1"/>
          </p:cNvSpPr>
          <p:nvPr>
            <p:ph type="pic" idx="1"/>
          </p:nvPr>
        </p:nvSpPr>
        <p:spPr>
          <a:xfrm>
            <a:off x="2915543" y="1426511"/>
            <a:ext cx="3471863" cy="704080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008FF2E8-9B82-694F-AC38-65F85B486050}" type="datetimeFigureOut">
              <a:rPr lang="en-GB" smtClean="0"/>
              <a:t>21/05/2026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52A14B-2FCD-E647-92C4-7F329372AB5E}" type="slidenum">
              <a:rPr lang="en-GB" smtClean="0"/>
              <a:t>‹#›</a:t>
            </a:fld>
            <a:endParaRPr lang="en-GB"/>
          </a:p>
        </p:txBody>
      </p:sp>
    </p:spTree>
    <p:extLst>
      <p:ext uri="{BB962C8B-B14F-4D97-AF65-F5344CB8AC3E}">
        <p14:creationId xmlns:p14="http://schemas.microsoft.com/office/powerpoint/2010/main" val="73261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90"/>
            <a:ext cx="5915025" cy="1915009"/>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71488" y="2637436"/>
            <a:ext cx="5915025" cy="628627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71487" y="9182869"/>
            <a:ext cx="1543050" cy="527487"/>
          </a:xfrm>
          <a:prstGeom prst="rect">
            <a:avLst/>
          </a:prstGeom>
        </p:spPr>
        <p:txBody>
          <a:bodyPr vert="horz" lIns="91440" tIns="45720" rIns="91440" bIns="45720" rtlCol="0" anchor="ctr"/>
          <a:lstStyle>
            <a:lvl1pPr algn="l">
              <a:defRPr sz="900">
                <a:solidFill>
                  <a:schemeClr val="tx1">
                    <a:tint val="82000"/>
                  </a:schemeClr>
                </a:solidFill>
              </a:defRPr>
            </a:lvl1pPr>
          </a:lstStyle>
          <a:p>
            <a:fld id="{008FF2E8-9B82-694F-AC38-65F85B486050}" type="datetimeFigureOut">
              <a:rPr lang="en-GB" smtClean="0"/>
              <a:t>21/05/2026</a:t>
            </a:fld>
            <a:endParaRPr lang="en-GB"/>
          </a:p>
        </p:txBody>
      </p:sp>
      <p:sp>
        <p:nvSpPr>
          <p:cNvPr id="5" name="Footer Placeholder 4"/>
          <p:cNvSpPr>
            <a:spLocks noGrp="1"/>
          </p:cNvSpPr>
          <p:nvPr>
            <p:ph type="ftr" sz="quarter" idx="3"/>
          </p:nvPr>
        </p:nvSpPr>
        <p:spPr>
          <a:xfrm>
            <a:off x="2271713" y="9182869"/>
            <a:ext cx="2314575" cy="527487"/>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2869"/>
            <a:ext cx="1543050" cy="527487"/>
          </a:xfrm>
          <a:prstGeom prst="rect">
            <a:avLst/>
          </a:prstGeom>
        </p:spPr>
        <p:txBody>
          <a:bodyPr vert="horz" lIns="91440" tIns="45720" rIns="91440" bIns="45720" rtlCol="0" anchor="ctr"/>
          <a:lstStyle>
            <a:lvl1pPr algn="r">
              <a:defRPr sz="900">
                <a:solidFill>
                  <a:schemeClr val="tx1">
                    <a:tint val="82000"/>
                  </a:schemeClr>
                </a:solidFill>
              </a:defRPr>
            </a:lvl1pPr>
          </a:lstStyle>
          <a:p>
            <a:fld id="{9052A14B-2FCD-E647-92C4-7F329372AB5E}" type="slidenum">
              <a:rPr lang="en-GB" smtClean="0"/>
              <a:t>‹#›</a:t>
            </a:fld>
            <a:endParaRPr lang="en-GB"/>
          </a:p>
        </p:txBody>
      </p:sp>
    </p:spTree>
    <p:extLst>
      <p:ext uri="{BB962C8B-B14F-4D97-AF65-F5344CB8AC3E}">
        <p14:creationId xmlns:p14="http://schemas.microsoft.com/office/powerpoint/2010/main" val="2965100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kingsschoolwinchester.sharepoint.com/sites/MathematicsatKings/SitePages/GCSE-Hub.aspx"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BB56AA-C84F-250B-11A6-CB4D01F2BA42}"/>
              </a:ext>
            </a:extLst>
          </p:cNvPr>
          <p:cNvSpPr/>
          <p:nvPr/>
        </p:nvSpPr>
        <p:spPr>
          <a:xfrm>
            <a:off x="0" y="0"/>
            <a:ext cx="6858000" cy="1209368"/>
          </a:xfrm>
          <a:prstGeom prst="rect">
            <a:avLst/>
          </a:prstGeom>
          <a:solidFill>
            <a:srgbClr val="690530"/>
          </a:solidFill>
          <a:ln>
            <a:solidFill>
              <a:srgbClr val="9D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731BF8-3728-52DD-B707-45B458BA08D9}"/>
              </a:ext>
            </a:extLst>
          </p:cNvPr>
          <p:cNvSpPr txBox="1"/>
          <p:nvPr/>
        </p:nvSpPr>
        <p:spPr>
          <a:xfrm>
            <a:off x="40531" y="1196447"/>
            <a:ext cx="6829433" cy="276999"/>
          </a:xfrm>
          <a:prstGeom prst="rect">
            <a:avLst/>
          </a:prstGeom>
          <a:solidFill>
            <a:schemeClr val="bg1"/>
          </a:solidFill>
        </p:spPr>
        <p:txBody>
          <a:bodyPr wrap="square" lIns="91440" tIns="45720" rIns="91440" bIns="45720" rtlCol="0" anchor="t">
            <a:spAutoFit/>
          </a:bodyPr>
          <a:lstStyle/>
          <a:p>
            <a:pPr algn="ctr" rtl="0" fontAlgn="base"/>
            <a:r>
              <a:rPr lang="en-GB" sz="1200" b="1" dirty="0">
                <a:solidFill>
                  <a:srgbClr val="C7AA5C"/>
                </a:solidFill>
                <a:latin typeface="Trajan Pro 3"/>
              </a:rPr>
              <a:t>HOY update</a:t>
            </a:r>
            <a:endParaRPr lang="en-GB" sz="1100" dirty="0">
              <a:highlight>
                <a:srgbClr val="F5F5F5"/>
              </a:highlight>
              <a:latin typeface="Segoe UI"/>
              <a:cs typeface="Segoe UI"/>
            </a:endParaRPr>
          </a:p>
        </p:txBody>
      </p:sp>
      <p:sp>
        <p:nvSpPr>
          <p:cNvPr id="21" name="Rectangle 20">
            <a:extLst>
              <a:ext uri="{FF2B5EF4-FFF2-40B4-BE49-F238E27FC236}">
                <a16:creationId xmlns:a16="http://schemas.microsoft.com/office/drawing/2014/main" id="{B7DFF223-3B45-FBCF-D10A-8672D1CEFAC6}"/>
              </a:ext>
            </a:extLst>
          </p:cNvPr>
          <p:cNvSpPr/>
          <p:nvPr/>
        </p:nvSpPr>
        <p:spPr>
          <a:xfrm>
            <a:off x="-24071" y="5078199"/>
            <a:ext cx="6869964" cy="1236751"/>
          </a:xfrm>
          <a:prstGeom prst="rect">
            <a:avLst/>
          </a:prstGeom>
          <a:solidFill>
            <a:srgbClr val="670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3910729-70C9-B294-FE98-8084F9EEC24D}"/>
              </a:ext>
            </a:extLst>
          </p:cNvPr>
          <p:cNvSpPr/>
          <p:nvPr/>
        </p:nvSpPr>
        <p:spPr>
          <a:xfrm>
            <a:off x="3429000" y="2948202"/>
            <a:ext cx="3429000" cy="1552726"/>
          </a:xfrm>
          <a:prstGeom prst="rect">
            <a:avLst/>
          </a:prstGeom>
          <a:solidFill>
            <a:srgbClr val="C7AA5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GB" sz="1200" b="1" dirty="0">
              <a:latin typeface="Arial"/>
              <a:cs typeface="Arial"/>
            </a:endParaRPr>
          </a:p>
          <a:p>
            <a:endParaRPr lang="en-GB" sz="1000" b="1" dirty="0">
              <a:latin typeface="Arial"/>
              <a:cs typeface="Arial"/>
            </a:endParaRPr>
          </a:p>
          <a:p>
            <a:r>
              <a:rPr lang="en-GB" sz="1000" b="1" dirty="0">
                <a:latin typeface="Arial"/>
                <a:cs typeface="Arial"/>
              </a:rPr>
              <a:t>13th - 24th April mock exam period</a:t>
            </a:r>
            <a:endParaRPr lang="en-GB" sz="1000" dirty="0"/>
          </a:p>
          <a:p>
            <a:r>
              <a:rPr lang="en-GB" sz="1000" b="1" dirty="0">
                <a:latin typeface="Arial"/>
                <a:cs typeface="Arial"/>
              </a:rPr>
              <a:t>22nd – 29th May </a:t>
            </a:r>
            <a:r>
              <a:rPr lang="en-GB" sz="1000" b="1" dirty="0" err="1">
                <a:latin typeface="Arial"/>
                <a:cs typeface="Arial"/>
              </a:rPr>
              <a:t>Ardeche</a:t>
            </a:r>
            <a:r>
              <a:rPr lang="en-GB" sz="1000" b="1" dirty="0">
                <a:latin typeface="Arial"/>
                <a:cs typeface="Arial"/>
              </a:rPr>
              <a:t> adventure trip</a:t>
            </a:r>
          </a:p>
          <a:p>
            <a:r>
              <a:rPr lang="en-GB" sz="1000" b="1" dirty="0">
                <a:latin typeface="Arial"/>
                <a:cs typeface="Arial"/>
              </a:rPr>
              <a:t>25th – 29th May Half-term</a:t>
            </a:r>
            <a:endParaRPr lang="en-GB" sz="1000" b="1" dirty="0">
              <a:latin typeface="Arial" panose="020B0604020202020204" pitchFamily="34" charset="0"/>
              <a:cs typeface="Arial" panose="020B0604020202020204" pitchFamily="34" charset="0"/>
            </a:endParaRPr>
          </a:p>
          <a:p>
            <a:r>
              <a:rPr lang="en-GB" sz="1000" b="1" dirty="0">
                <a:latin typeface="Arial"/>
                <a:cs typeface="Arial"/>
              </a:rPr>
              <a:t>1st June Year 10 Parents’ Evening</a:t>
            </a:r>
          </a:p>
          <a:p>
            <a:r>
              <a:rPr lang="en-GB" sz="1000" b="1" dirty="0">
                <a:latin typeface="Arial"/>
                <a:cs typeface="Arial"/>
              </a:rPr>
              <a:t>19th June Sports day</a:t>
            </a:r>
          </a:p>
          <a:p>
            <a:r>
              <a:rPr lang="en-GB" sz="1000" b="1" dirty="0">
                <a:latin typeface="Arial"/>
                <a:cs typeface="Arial"/>
              </a:rPr>
              <a:t>22nd June Peter Symonds taster day</a:t>
            </a:r>
          </a:p>
          <a:p>
            <a:r>
              <a:rPr lang="en-GB" sz="1000" b="1" dirty="0">
                <a:latin typeface="Arial"/>
                <a:cs typeface="Arial"/>
              </a:rPr>
              <a:t>13th – 22nd July Work experience</a:t>
            </a:r>
          </a:p>
          <a:p>
            <a:r>
              <a:rPr lang="en-GB" sz="1000" b="1" dirty="0">
                <a:latin typeface="Arial"/>
                <a:cs typeface="Arial"/>
              </a:rPr>
              <a:t>22nd July Last day of term</a:t>
            </a:r>
            <a:endParaRPr lang="en-GB" sz="1000" b="1"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2802FFE-A021-DFB1-DEF9-118852168E4A}"/>
              </a:ext>
            </a:extLst>
          </p:cNvPr>
          <p:cNvSpPr txBox="1">
            <a:spLocks/>
          </p:cNvSpPr>
          <p:nvPr/>
        </p:nvSpPr>
        <p:spPr>
          <a:xfrm>
            <a:off x="791808" y="4440522"/>
            <a:ext cx="5298312" cy="33701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200" b="1" dirty="0">
                <a:solidFill>
                  <a:srgbClr val="C7AA5C"/>
                </a:solidFill>
                <a:latin typeface="Trajan Pro 3"/>
              </a:rPr>
              <a:t>kings’ school character journey:</a:t>
            </a:r>
            <a:endParaRPr lang="en-GB" sz="1200" b="1" dirty="0">
              <a:solidFill>
                <a:srgbClr val="C7AA5C"/>
              </a:solidFill>
              <a:latin typeface="Trajan Pro 3" panose="02020502050503020301" pitchFamily="18" charset="0"/>
            </a:endParaRPr>
          </a:p>
        </p:txBody>
      </p:sp>
      <p:sp>
        <p:nvSpPr>
          <p:cNvPr id="7" name="Title 1">
            <a:extLst>
              <a:ext uri="{FF2B5EF4-FFF2-40B4-BE49-F238E27FC236}">
                <a16:creationId xmlns:a16="http://schemas.microsoft.com/office/drawing/2014/main" id="{F922558C-6F99-ED84-E545-87B7A45285B2}"/>
              </a:ext>
            </a:extLst>
          </p:cNvPr>
          <p:cNvSpPr txBox="1">
            <a:spLocks/>
          </p:cNvSpPr>
          <p:nvPr/>
        </p:nvSpPr>
        <p:spPr>
          <a:xfrm>
            <a:off x="-24071" y="176296"/>
            <a:ext cx="2416440" cy="323754"/>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800" dirty="0">
                <a:solidFill>
                  <a:schemeClr val="bg1"/>
                </a:solidFill>
                <a:latin typeface="Trajan Pro 3" panose="02020502050503020301" pitchFamily="18" charset="0"/>
              </a:rPr>
              <a:t>vol 3 </a:t>
            </a:r>
            <a:r>
              <a:rPr lang="en-GB" sz="1800">
                <a:solidFill>
                  <a:srgbClr val="C7AA5C"/>
                </a:solidFill>
                <a:latin typeface="Trajan Pro 3" panose="02020502050503020301" pitchFamily="18" charset="0"/>
              </a:rPr>
              <a:t>| Apr </a:t>
            </a:r>
            <a:r>
              <a:rPr lang="en-GB" sz="1800" dirty="0">
                <a:solidFill>
                  <a:srgbClr val="C7AA5C"/>
                </a:solidFill>
                <a:latin typeface="Trajan Pro 3" panose="02020502050503020301" pitchFamily="18" charset="0"/>
              </a:rPr>
              <a:t>2026</a:t>
            </a:r>
          </a:p>
        </p:txBody>
      </p:sp>
      <p:pic>
        <p:nvPicPr>
          <p:cNvPr id="10" name="Picture 9" descr="A logo with lions and text&#10;&#10;Description automatically generated">
            <a:extLst>
              <a:ext uri="{FF2B5EF4-FFF2-40B4-BE49-F238E27FC236}">
                <a16:creationId xmlns:a16="http://schemas.microsoft.com/office/drawing/2014/main" id="{21CF9186-4A81-9CBE-FFEB-96E040236D6A}"/>
              </a:ext>
            </a:extLst>
          </p:cNvPr>
          <p:cNvPicPr>
            <a:picLocks noChangeAspect="1"/>
          </p:cNvPicPr>
          <p:nvPr/>
        </p:nvPicPr>
        <p:blipFill>
          <a:blip r:embed="rId2"/>
          <a:stretch>
            <a:fillRect/>
          </a:stretch>
        </p:blipFill>
        <p:spPr>
          <a:xfrm>
            <a:off x="6072073" y="176296"/>
            <a:ext cx="581426" cy="965351"/>
          </a:xfrm>
          <a:prstGeom prst="rect">
            <a:avLst/>
          </a:prstGeom>
        </p:spPr>
      </p:pic>
      <p:sp>
        <p:nvSpPr>
          <p:cNvPr id="11" name="Title 1">
            <a:extLst>
              <a:ext uri="{FF2B5EF4-FFF2-40B4-BE49-F238E27FC236}">
                <a16:creationId xmlns:a16="http://schemas.microsoft.com/office/drawing/2014/main" id="{6C51980A-F8AD-7116-DD05-9B2B3FBA5128}"/>
              </a:ext>
            </a:extLst>
          </p:cNvPr>
          <p:cNvSpPr txBox="1">
            <a:spLocks/>
          </p:cNvSpPr>
          <p:nvPr/>
        </p:nvSpPr>
        <p:spPr>
          <a:xfrm>
            <a:off x="2456971" y="779258"/>
            <a:ext cx="3341713" cy="323754"/>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100">
                <a:solidFill>
                  <a:srgbClr val="C7AA5C"/>
                </a:solidFill>
                <a:latin typeface="Trajan Pro 3" panose="02020502050503020301" pitchFamily="18" charset="0"/>
              </a:rPr>
              <a:t>updates from the year team</a:t>
            </a:r>
          </a:p>
        </p:txBody>
      </p:sp>
      <p:sp>
        <p:nvSpPr>
          <p:cNvPr id="3" name="TextBox 2">
            <a:extLst>
              <a:ext uri="{FF2B5EF4-FFF2-40B4-BE49-F238E27FC236}">
                <a16:creationId xmlns:a16="http://schemas.microsoft.com/office/drawing/2014/main" id="{FDBB4693-1901-CAF0-B643-DB9F1A662FFA}"/>
              </a:ext>
            </a:extLst>
          </p:cNvPr>
          <p:cNvSpPr txBox="1"/>
          <p:nvPr/>
        </p:nvSpPr>
        <p:spPr>
          <a:xfrm>
            <a:off x="11964" y="323500"/>
            <a:ext cx="6858000" cy="738664"/>
          </a:xfrm>
          <a:prstGeom prst="rect">
            <a:avLst/>
          </a:prstGeom>
          <a:noFill/>
        </p:spPr>
        <p:txBody>
          <a:bodyPr wrap="square" lIns="91440" tIns="45720" rIns="91440" bIns="45720" anchor="t">
            <a:spAutoFit/>
          </a:bodyPr>
          <a:lstStyle/>
          <a:p>
            <a:r>
              <a:rPr lang="en-GB" sz="4200" b="1" dirty="0">
                <a:solidFill>
                  <a:schemeClr val="bg1"/>
                </a:solidFill>
                <a:latin typeface="Trajan Pro 3"/>
              </a:rPr>
              <a:t>year 10 </a:t>
            </a:r>
            <a:r>
              <a:rPr lang="en-GB" sz="3200" b="1" dirty="0">
                <a:solidFill>
                  <a:srgbClr val="C7AA5C"/>
                </a:solidFill>
                <a:latin typeface="Trajan Pro 3"/>
              </a:rPr>
              <a:t>newsletter</a:t>
            </a:r>
          </a:p>
        </p:txBody>
      </p:sp>
      <p:cxnSp>
        <p:nvCxnSpPr>
          <p:cNvPr id="13" name="Straight Connector 12">
            <a:extLst>
              <a:ext uri="{FF2B5EF4-FFF2-40B4-BE49-F238E27FC236}">
                <a16:creationId xmlns:a16="http://schemas.microsoft.com/office/drawing/2014/main" id="{AA84C414-941F-855D-C35F-BCF326075220}"/>
              </a:ext>
            </a:extLst>
          </p:cNvPr>
          <p:cNvCxnSpPr/>
          <p:nvPr/>
        </p:nvCxnSpPr>
        <p:spPr>
          <a:xfrm>
            <a:off x="0" y="1209368"/>
            <a:ext cx="6858000" cy="0"/>
          </a:xfrm>
          <a:prstGeom prst="line">
            <a:avLst/>
          </a:prstGeom>
          <a:ln w="66675">
            <a:solidFill>
              <a:srgbClr val="C7AA5C"/>
            </a:solidFill>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0AD2A6E4-5498-F429-2177-A18D563ABD42}"/>
              </a:ext>
            </a:extLst>
          </p:cNvPr>
          <p:cNvSpPr/>
          <p:nvPr/>
        </p:nvSpPr>
        <p:spPr>
          <a:xfrm>
            <a:off x="-11964" y="9588189"/>
            <a:ext cx="6869964" cy="338554"/>
          </a:xfrm>
          <a:prstGeom prst="rect">
            <a:avLst/>
          </a:prstGeom>
        </p:spPr>
        <p:txBody>
          <a:bodyPr wrap="square" lIns="91440" tIns="45720" rIns="91440" bIns="45720" anchor="t">
            <a:spAutoFit/>
          </a:bodyPr>
          <a:lstStyle/>
          <a:p>
            <a:pPr algn="ctr"/>
            <a:r>
              <a:rPr lang="en-GB" sz="800">
                <a:solidFill>
                  <a:srgbClr val="BFA359"/>
                </a:solidFill>
                <a:latin typeface="Trajan Pro 3" panose="02020502050503020301" pitchFamily="18" charset="0"/>
                <a:cs typeface="Cinzel"/>
              </a:rPr>
              <a:t>Discover brilliance in everyone  |  have unlimited ambition  |  Earn success </a:t>
            </a:r>
          </a:p>
          <a:p>
            <a:pPr algn="ctr"/>
            <a:r>
              <a:rPr lang="en-GB" sz="800">
                <a:solidFill>
                  <a:srgbClr val="BFA359"/>
                </a:solidFill>
                <a:latin typeface="Trajan Pro 3" panose="02020502050503020301" pitchFamily="18" charset="0"/>
                <a:cs typeface="Cinzel"/>
              </a:rPr>
              <a:t> be kind, humble and act with integrity  |  make a difference</a:t>
            </a:r>
          </a:p>
        </p:txBody>
      </p:sp>
      <p:sp>
        <p:nvSpPr>
          <p:cNvPr id="15" name="Title 1">
            <a:extLst>
              <a:ext uri="{FF2B5EF4-FFF2-40B4-BE49-F238E27FC236}">
                <a16:creationId xmlns:a16="http://schemas.microsoft.com/office/drawing/2014/main" id="{6BF3BEF4-4DDA-C5D4-A8EA-E59AF8A585B0}"/>
              </a:ext>
            </a:extLst>
          </p:cNvPr>
          <p:cNvSpPr txBox="1">
            <a:spLocks/>
          </p:cNvSpPr>
          <p:nvPr/>
        </p:nvSpPr>
        <p:spPr>
          <a:xfrm>
            <a:off x="23072" y="6213183"/>
            <a:ext cx="6846892" cy="358972"/>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200" b="1" dirty="0">
                <a:solidFill>
                  <a:srgbClr val="C7AA5C"/>
                </a:solidFill>
                <a:latin typeface="Trajan Pro 3"/>
              </a:rPr>
              <a:t>what my Child will be learning this coming term:</a:t>
            </a:r>
            <a:endParaRPr lang="en-GB" sz="1200" b="1" dirty="0">
              <a:solidFill>
                <a:srgbClr val="C7AA5C"/>
              </a:solidFill>
              <a:latin typeface="Trajan Pro 3" panose="02020502050503020301" pitchFamily="18" charset="0"/>
            </a:endParaRPr>
          </a:p>
        </p:txBody>
      </p:sp>
      <p:sp>
        <p:nvSpPr>
          <p:cNvPr id="23" name="TextBox 22">
            <a:extLst>
              <a:ext uri="{FF2B5EF4-FFF2-40B4-BE49-F238E27FC236}">
                <a16:creationId xmlns:a16="http://schemas.microsoft.com/office/drawing/2014/main" id="{4221219A-C2E7-08F4-2A09-F0C6A9981A7F}"/>
              </a:ext>
            </a:extLst>
          </p:cNvPr>
          <p:cNvSpPr txBox="1"/>
          <p:nvPr/>
        </p:nvSpPr>
        <p:spPr>
          <a:xfrm>
            <a:off x="-10967" y="4697382"/>
            <a:ext cx="6834939" cy="430887"/>
          </a:xfrm>
          <a:prstGeom prst="rect">
            <a:avLst/>
          </a:prstGeom>
          <a:noFill/>
        </p:spPr>
        <p:txBody>
          <a:bodyPr wrap="square" lIns="91440" tIns="45720" rIns="91440" bIns="45720" rtlCol="0" anchor="t">
            <a:spAutoFit/>
          </a:bodyPr>
          <a:lstStyle/>
          <a:p>
            <a:pPr algn="ctr"/>
            <a:r>
              <a:rPr lang="en-US" sz="1050" b="1" dirty="0">
                <a:latin typeface="Arial" panose="020B0604020202020204" pitchFamily="34" charset="0"/>
                <a:ea typeface="Aptos"/>
                <a:cs typeface="Arial" panose="020B0604020202020204" pitchFamily="34" charset="0"/>
              </a:rPr>
              <a:t>Through a strong mission of ‘Inspiring futures, Academic Excellence and Exceptional Character.’  Kings’ School supports and drives the development of pupil character from the very first day of Year 7</a:t>
            </a:r>
            <a:endParaRPr lang="en-GB" sz="1050" b="1" u="sng"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54101EF-BE64-B974-CA25-B2A9085AC7A7}"/>
              </a:ext>
            </a:extLst>
          </p:cNvPr>
          <p:cNvSpPr txBox="1">
            <a:spLocks/>
          </p:cNvSpPr>
          <p:nvPr/>
        </p:nvSpPr>
        <p:spPr>
          <a:xfrm>
            <a:off x="4334200" y="2928279"/>
            <a:ext cx="1464484" cy="380924"/>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800" dirty="0">
                <a:solidFill>
                  <a:srgbClr val="607E8E"/>
                </a:solidFill>
                <a:latin typeface="Trajan Pro 3"/>
              </a:rPr>
              <a:t>key dates</a:t>
            </a:r>
            <a:endParaRPr lang="en-GB" sz="1800" dirty="0">
              <a:solidFill>
                <a:srgbClr val="607E8E"/>
              </a:solidFill>
              <a:latin typeface="Trajan Pro 3" panose="02020502050503020301" pitchFamily="18" charset="0"/>
            </a:endParaRPr>
          </a:p>
        </p:txBody>
      </p:sp>
      <p:sp>
        <p:nvSpPr>
          <p:cNvPr id="9" name="TextBox 8">
            <a:extLst>
              <a:ext uri="{FF2B5EF4-FFF2-40B4-BE49-F238E27FC236}">
                <a16:creationId xmlns:a16="http://schemas.microsoft.com/office/drawing/2014/main" id="{61308D34-1564-894F-F304-E68800F7A483}"/>
              </a:ext>
            </a:extLst>
          </p:cNvPr>
          <p:cNvSpPr txBox="1"/>
          <p:nvPr/>
        </p:nvSpPr>
        <p:spPr>
          <a:xfrm>
            <a:off x="-32887" y="5079466"/>
            <a:ext cx="6878780"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u="sng" dirty="0">
                <a:solidFill>
                  <a:schemeClr val="bg1"/>
                </a:solidFill>
                <a:latin typeface="Arial" panose="020B0604020202020204" pitchFamily="34" charset="0"/>
                <a:cs typeface="Arial" panose="020B0604020202020204" pitchFamily="34" charset="0"/>
              </a:rPr>
              <a:t>Year 7:</a:t>
            </a:r>
            <a:r>
              <a:rPr lang="en-US" sz="1100" b="1" dirty="0">
                <a:solidFill>
                  <a:schemeClr val="bg1"/>
                </a:solidFill>
                <a:latin typeface="Arial" panose="020B0604020202020204" pitchFamily="34" charset="0"/>
                <a:cs typeface="Arial" panose="020B0604020202020204" pitchFamily="34" charset="0"/>
              </a:rPr>
              <a:t> </a:t>
            </a:r>
            <a:r>
              <a:rPr lang="en-GB" sz="1100" b="1" dirty="0">
                <a:solidFill>
                  <a:schemeClr val="bg1"/>
                </a:solidFill>
                <a:latin typeface="Arial" panose="020B0604020202020204" pitchFamily="34" charset="0"/>
                <a:cs typeface="Arial" panose="020B0604020202020204" pitchFamily="34" charset="0"/>
              </a:rPr>
              <a:t>Looking at exceptional and inspiring people of character from around the world that embody the Kings’ School Values.</a:t>
            </a:r>
          </a:p>
          <a:p>
            <a:endParaRPr lang="en-US" sz="1100" b="1" dirty="0">
              <a:solidFill>
                <a:schemeClr val="bg1"/>
              </a:solidFill>
              <a:latin typeface="Arial" panose="020B0604020202020204" pitchFamily="34" charset="0"/>
              <a:cs typeface="Arial" panose="020B0604020202020204" pitchFamily="34" charset="0"/>
            </a:endParaRPr>
          </a:p>
          <a:p>
            <a:r>
              <a:rPr lang="en-US" sz="1100" b="1" u="sng" dirty="0">
                <a:solidFill>
                  <a:schemeClr val="bg1"/>
                </a:solidFill>
                <a:latin typeface="Arial" panose="020B0604020202020204" pitchFamily="34" charset="0"/>
                <a:cs typeface="Arial" panose="020B0604020202020204" pitchFamily="34" charset="0"/>
              </a:rPr>
              <a:t>Year 8/9:</a:t>
            </a:r>
            <a:r>
              <a:rPr lang="en-US" sz="1100" b="1" dirty="0">
                <a:solidFill>
                  <a:schemeClr val="bg1"/>
                </a:solidFill>
                <a:latin typeface="Arial" panose="020B0604020202020204" pitchFamily="34" charset="0"/>
                <a:cs typeface="Arial" panose="020B0604020202020204" pitchFamily="34" charset="0"/>
              </a:rPr>
              <a:t> Developing our character for life as a Kings’ Pupil. </a:t>
            </a:r>
          </a:p>
          <a:p>
            <a:endParaRPr lang="en-US" sz="1100" b="1" dirty="0">
              <a:solidFill>
                <a:schemeClr val="bg1"/>
              </a:solidFill>
              <a:latin typeface="Arial" panose="020B0604020202020204" pitchFamily="34" charset="0"/>
              <a:cs typeface="Arial" panose="020B0604020202020204" pitchFamily="34" charset="0"/>
            </a:endParaRPr>
          </a:p>
          <a:p>
            <a:r>
              <a:rPr lang="en-US" sz="1100" b="1" u="sng" dirty="0">
                <a:solidFill>
                  <a:schemeClr val="bg1"/>
                </a:solidFill>
                <a:latin typeface="Arial" panose="020B0604020202020204" pitchFamily="34" charset="0"/>
                <a:cs typeface="Arial" panose="020B0604020202020204" pitchFamily="34" charset="0"/>
              </a:rPr>
              <a:t>Year 10/11:</a:t>
            </a:r>
            <a:r>
              <a:rPr lang="en-US" sz="1100" b="1" dirty="0">
                <a:solidFill>
                  <a:schemeClr val="bg1"/>
                </a:solidFill>
                <a:latin typeface="Arial" panose="020B0604020202020204" pitchFamily="34" charset="0"/>
                <a:cs typeface="Arial" panose="020B0604020202020204" pitchFamily="34" charset="0"/>
              </a:rPr>
              <a:t> Developing our character for life beyond Kings’ School. </a:t>
            </a:r>
          </a:p>
        </p:txBody>
      </p:sp>
      <p:graphicFrame>
        <p:nvGraphicFramePr>
          <p:cNvPr id="17" name="Table 16">
            <a:extLst>
              <a:ext uri="{FF2B5EF4-FFF2-40B4-BE49-F238E27FC236}">
                <a16:creationId xmlns:a16="http://schemas.microsoft.com/office/drawing/2014/main" id="{FA25BEF8-557C-8574-6E84-5E6FE9A0BAD0}"/>
              </a:ext>
            </a:extLst>
          </p:cNvPr>
          <p:cNvGraphicFramePr>
            <a:graphicFrameLocks noGrp="1"/>
          </p:cNvGraphicFramePr>
          <p:nvPr>
            <p:extLst>
              <p:ext uri="{D42A27DB-BD31-4B8C-83A1-F6EECF244321}">
                <p14:modId xmlns:p14="http://schemas.microsoft.com/office/powerpoint/2010/main" val="1163002961"/>
              </p:ext>
            </p:extLst>
          </p:nvPr>
        </p:nvGraphicFramePr>
        <p:xfrm>
          <a:off x="-11964" y="6584933"/>
          <a:ext cx="6846892" cy="2984903"/>
        </p:xfrm>
        <a:graphic>
          <a:graphicData uri="http://schemas.openxmlformats.org/drawingml/2006/table">
            <a:tbl>
              <a:tblPr firstRow="1" bandRow="1">
                <a:tableStyleId>{5C22544A-7EE6-4342-B048-85BDC9FD1C3A}</a:tableStyleId>
              </a:tblPr>
              <a:tblGrid>
                <a:gridCol w="1627094">
                  <a:extLst>
                    <a:ext uri="{9D8B030D-6E8A-4147-A177-3AD203B41FA5}">
                      <a16:colId xmlns:a16="http://schemas.microsoft.com/office/drawing/2014/main" val="1213574130"/>
                    </a:ext>
                  </a:extLst>
                </a:gridCol>
                <a:gridCol w="5219798">
                  <a:extLst>
                    <a:ext uri="{9D8B030D-6E8A-4147-A177-3AD203B41FA5}">
                      <a16:colId xmlns:a16="http://schemas.microsoft.com/office/drawing/2014/main" val="465761799"/>
                    </a:ext>
                  </a:extLst>
                </a:gridCol>
              </a:tblGrid>
              <a:tr h="390836">
                <a:tc>
                  <a:txBody>
                    <a:bodyPr/>
                    <a:lstStyle/>
                    <a:p>
                      <a:pPr>
                        <a:lnSpc>
                          <a:spcPct val="150000"/>
                        </a:lnSpc>
                      </a:pPr>
                      <a:r>
                        <a:rPr lang="en-GB" sz="1100" b="0" dirty="0">
                          <a:solidFill>
                            <a:schemeClr val="bg1"/>
                          </a:solidFill>
                          <a:latin typeface="Trajan Pro 3"/>
                        </a:rPr>
                        <a:t>PSHRE</a:t>
                      </a:r>
                    </a:p>
                  </a:txBody>
                  <a:tcPr>
                    <a:lnB w="12700" cap="flat" cmpd="sng" algn="ctr">
                      <a:solidFill>
                        <a:schemeClr val="bg1"/>
                      </a:solidFill>
                      <a:prstDash val="solid"/>
                      <a:round/>
                      <a:headEnd type="none" w="med" len="med"/>
                      <a:tailEnd type="none" w="med" len="med"/>
                    </a:lnB>
                    <a:solidFill>
                      <a:srgbClr val="C7AA5C"/>
                    </a:solidFill>
                  </a:tcPr>
                </a:tc>
                <a:tc>
                  <a:txBody>
                    <a:bodyPr/>
                    <a:lstStyle/>
                    <a:p>
                      <a:r>
                        <a:rPr lang="en-GB" sz="900" b="1" dirty="0">
                          <a:solidFill>
                            <a:schemeClr val="tx1"/>
                          </a:solidFill>
                          <a:latin typeface="Arial" panose="020B0604020202020204" pitchFamily="34" charset="0"/>
                          <a:cs typeface="Arial" panose="020B0604020202020204" pitchFamily="34" charset="0"/>
                        </a:rPr>
                        <a:t>Pupils will be revisiting Relationships and Sex education. This will include consent, online harm, sexual health and fertility issues. They will then refresh their First Aid skills and knowledge; this will include lessons on personal safety and finish the year preparing for work experience. </a:t>
                      </a:r>
                    </a:p>
                  </a:txBody>
                  <a:tcPr>
                    <a:lnB w="12700" cap="flat" cmpd="sng" algn="ctr">
                      <a:solidFill>
                        <a:schemeClr val="bg1"/>
                      </a:solidFill>
                      <a:prstDash val="solid"/>
                      <a:round/>
                      <a:headEnd type="none" w="med" len="med"/>
                      <a:tailEnd type="none" w="med" len="med"/>
                    </a:lnB>
                    <a:solidFill>
                      <a:srgbClr val="BAD6CF"/>
                    </a:solidFill>
                  </a:tcPr>
                </a:tc>
                <a:extLst>
                  <a:ext uri="{0D108BD9-81ED-4DB2-BD59-A6C34878D82A}">
                    <a16:rowId xmlns:a16="http://schemas.microsoft.com/office/drawing/2014/main" val="1982970738"/>
                  </a:ext>
                </a:extLst>
              </a:tr>
              <a:tr h="399507">
                <a:tc>
                  <a:txBody>
                    <a:bodyPr/>
                    <a:lstStyle/>
                    <a:p>
                      <a:pPr>
                        <a:lnSpc>
                          <a:spcPct val="150000"/>
                        </a:lnSpc>
                      </a:pPr>
                      <a:r>
                        <a:rPr lang="en-GB" sz="1100" b="0">
                          <a:solidFill>
                            <a:schemeClr val="bg1"/>
                          </a:solidFill>
                          <a:latin typeface="Trajan Pro 3"/>
                        </a:rPr>
                        <a:t>ENGLISH</a:t>
                      </a:r>
                    </a:p>
                  </a:txBody>
                  <a:tcPr>
                    <a:lnT w="12700" cap="flat" cmpd="sng" algn="ctr">
                      <a:solidFill>
                        <a:schemeClr val="bg1"/>
                      </a:solidFill>
                      <a:prstDash val="solid"/>
                      <a:round/>
                      <a:headEnd type="none" w="med" len="med"/>
                      <a:tailEnd type="none" w="med" len="med"/>
                    </a:lnT>
                    <a:solidFill>
                      <a:srgbClr val="C7AA5C"/>
                    </a:solidFill>
                  </a:tcPr>
                </a:tc>
                <a:tc>
                  <a:txBody>
                    <a:bodyPr/>
                    <a:lstStyle/>
                    <a:p>
                      <a:r>
                        <a:rPr lang="en-GB" sz="900" b="1" dirty="0">
                          <a:latin typeface="Arial" panose="020B0604020202020204" pitchFamily="34" charset="0"/>
                          <a:cs typeface="Arial" panose="020B0604020202020204" pitchFamily="34" charset="0"/>
                        </a:rPr>
                        <a:t>The Poetry Anthology.                                                                                                                                          Unseen Poetry &amp; Language Paper 2 - Non-fiction texts and opinion writing.</a:t>
                      </a:r>
                    </a:p>
                  </a:txBody>
                  <a:tcPr>
                    <a:lnT w="12700" cap="flat" cmpd="sng" algn="ctr">
                      <a:solidFill>
                        <a:schemeClr val="bg1"/>
                      </a:solidFill>
                      <a:prstDash val="solid"/>
                      <a:round/>
                      <a:headEnd type="none" w="med" len="med"/>
                      <a:tailEnd type="none" w="med" len="med"/>
                    </a:lnT>
                    <a:solidFill>
                      <a:srgbClr val="BAD6CF"/>
                    </a:solidFill>
                  </a:tcPr>
                </a:tc>
                <a:extLst>
                  <a:ext uri="{0D108BD9-81ED-4DB2-BD59-A6C34878D82A}">
                    <a16:rowId xmlns:a16="http://schemas.microsoft.com/office/drawing/2014/main" val="2095442620"/>
                  </a:ext>
                </a:extLst>
              </a:tr>
              <a:tr h="390836">
                <a:tc>
                  <a:txBody>
                    <a:bodyPr/>
                    <a:lstStyle/>
                    <a:p>
                      <a:pPr>
                        <a:lnSpc>
                          <a:spcPct val="150000"/>
                        </a:lnSpc>
                      </a:pPr>
                      <a:r>
                        <a:rPr lang="en-GB" sz="1100" b="0">
                          <a:solidFill>
                            <a:schemeClr val="bg1"/>
                          </a:solidFill>
                          <a:latin typeface="Trajan Pro 3"/>
                        </a:rPr>
                        <a:t>MATHS</a:t>
                      </a:r>
                    </a:p>
                  </a:txBody>
                  <a:tcPr>
                    <a:solidFill>
                      <a:srgbClr val="C7AA5C"/>
                    </a:solidFill>
                  </a:tcPr>
                </a:tc>
                <a:tc>
                  <a:txBody>
                    <a:bodyPr/>
                    <a:lstStyle/>
                    <a:p>
                      <a:r>
                        <a:rPr lang="en-GB" sz="900" b="1" i="0" u="none" strike="noStrike" noProof="0" dirty="0">
                          <a:latin typeface="Arial" panose="020B0604020202020204" pitchFamily="34" charset="0"/>
                          <a:cs typeface="Arial" panose="020B0604020202020204" pitchFamily="34" charset="0"/>
                        </a:rPr>
                        <a:t>Foundation: Right Angled Triangles, Probability, Multiplicative reasoning, Construction.</a:t>
                      </a:r>
                    </a:p>
                    <a:p>
                      <a:r>
                        <a:rPr lang="en-GB" sz="900" b="1" i="0" u="none" strike="noStrike" noProof="0" dirty="0">
                          <a:latin typeface="Arial" panose="020B0604020202020204" pitchFamily="34" charset="0"/>
                          <a:cs typeface="Arial" panose="020B0604020202020204" pitchFamily="34" charset="0"/>
                        </a:rPr>
                        <a:t>Higher: More Trig, Similarity &amp; Congruency, Further stats, Equations and Graphs</a:t>
                      </a:r>
                    </a:p>
                  </a:txBody>
                  <a:tcPr>
                    <a:solidFill>
                      <a:srgbClr val="BAD6CF"/>
                    </a:solidFill>
                  </a:tcPr>
                </a:tc>
                <a:extLst>
                  <a:ext uri="{0D108BD9-81ED-4DB2-BD59-A6C34878D82A}">
                    <a16:rowId xmlns:a16="http://schemas.microsoft.com/office/drawing/2014/main" val="4082285186"/>
                  </a:ext>
                </a:extLst>
              </a:tr>
              <a:tr h="410344">
                <a:tc>
                  <a:txBody>
                    <a:bodyPr/>
                    <a:lstStyle/>
                    <a:p>
                      <a:pPr>
                        <a:lnSpc>
                          <a:spcPct val="150000"/>
                        </a:lnSpc>
                      </a:pPr>
                      <a:r>
                        <a:rPr lang="en-GB" sz="1100" b="0">
                          <a:solidFill>
                            <a:schemeClr val="bg1"/>
                          </a:solidFill>
                          <a:latin typeface="Trajan Pro 3"/>
                        </a:rPr>
                        <a:t>SCIENCE</a:t>
                      </a:r>
                    </a:p>
                  </a:txBody>
                  <a:tcPr>
                    <a:solidFill>
                      <a:srgbClr val="C7AA5C"/>
                    </a:solidFill>
                  </a:tcPr>
                </a:tc>
                <a:tc>
                  <a:txBody>
                    <a:bodyPr/>
                    <a:lstStyle/>
                    <a:p>
                      <a:r>
                        <a:rPr lang="en-GB" sz="900" b="1" dirty="0">
                          <a:latin typeface="Arial" panose="020B0604020202020204" pitchFamily="34" charset="0"/>
                          <a:cs typeface="Arial" panose="020B0604020202020204" pitchFamily="34" charset="0"/>
                        </a:rPr>
                        <a:t>Combined: C4: Chemical changes C5: Energy changes C6: Rate &amp; extent of chemical change B3: Infection &amp; Response P3: Particle model of matter B5: Homeostasis P4: Atomic structure</a:t>
                      </a:r>
                    </a:p>
                    <a:p>
                      <a:r>
                        <a:rPr lang="en-GB" sz="900" b="1" dirty="0">
                          <a:latin typeface="Arial" panose="020B0604020202020204" pitchFamily="34" charset="0"/>
                          <a:cs typeface="Arial" panose="020B0604020202020204" pitchFamily="34" charset="0"/>
                        </a:rPr>
                        <a:t>Triple:B5: Homeostasis &amp; response B6: Inheritance &amp; variation C4: Chemical changes C5: Energy changes C6: Rate &amp; extent of chemical change C8b: Chemical analysis C7: Organic chemistry P6: Waves</a:t>
                      </a:r>
                    </a:p>
                  </a:txBody>
                  <a:tcPr>
                    <a:solidFill>
                      <a:srgbClr val="BAD6CF"/>
                    </a:solidFill>
                  </a:tcPr>
                </a:tc>
                <a:extLst>
                  <a:ext uri="{0D108BD9-81ED-4DB2-BD59-A6C34878D82A}">
                    <a16:rowId xmlns:a16="http://schemas.microsoft.com/office/drawing/2014/main" val="2738403612"/>
                  </a:ext>
                </a:extLst>
              </a:tr>
              <a:tr h="410344">
                <a:tc>
                  <a:txBody>
                    <a:bodyPr/>
                    <a:lstStyle/>
                    <a:p>
                      <a:pPr>
                        <a:lnSpc>
                          <a:spcPct val="150000"/>
                        </a:lnSpc>
                      </a:pPr>
                      <a:r>
                        <a:rPr lang="en-GB" sz="1100" b="0" dirty="0">
                          <a:solidFill>
                            <a:schemeClr val="bg1"/>
                          </a:solidFill>
                          <a:latin typeface="Trajan Pro 3"/>
                        </a:rPr>
                        <a:t>ART</a:t>
                      </a:r>
                    </a:p>
                  </a:txBody>
                  <a:tcPr>
                    <a:solidFill>
                      <a:srgbClr val="C7AA5C"/>
                    </a:solidFill>
                  </a:tcPr>
                </a:tc>
                <a:tc>
                  <a:txBody>
                    <a:bodyPr/>
                    <a:lstStyle/>
                    <a:p>
                      <a:r>
                        <a:rPr lang="en-GB" sz="900" b="1" dirty="0">
                          <a:solidFill>
                            <a:schemeClr val="tx1"/>
                          </a:solidFill>
                          <a:latin typeface="Arial" panose="020B0604020202020204" pitchFamily="34" charset="0"/>
                          <a:cs typeface="Arial" panose="020B0604020202020204" pitchFamily="34" charset="0"/>
                        </a:rPr>
                        <a:t>Pupils are working on a "Portrait" unit. This will form part of their course work and will be completed in line with EDUQAS  specification, covering the four assessment objectives of; Critical Understanding, Creative Making, Reflective recording and Creating a Personal </a:t>
                      </a:r>
                      <a:r>
                        <a:rPr lang="en-GB" sz="900" b="1" dirty="0" err="1">
                          <a:solidFill>
                            <a:schemeClr val="tx1"/>
                          </a:solidFill>
                          <a:latin typeface="Arial" panose="020B0604020202020204" pitchFamily="34" charset="0"/>
                          <a:cs typeface="Arial" panose="020B0604020202020204" pitchFamily="34" charset="0"/>
                        </a:rPr>
                        <a:t>Respnse</a:t>
                      </a:r>
                      <a:r>
                        <a:rPr lang="en-GB" sz="900" b="1" dirty="0">
                          <a:solidFill>
                            <a:schemeClr val="tx1"/>
                          </a:solidFill>
                          <a:latin typeface="Arial" panose="020B0604020202020204" pitchFamily="34" charset="0"/>
                          <a:cs typeface="Arial" panose="020B0604020202020204" pitchFamily="34" charset="0"/>
                        </a:rPr>
                        <a:t>.</a:t>
                      </a:r>
                    </a:p>
                  </a:txBody>
                  <a:tcPr>
                    <a:solidFill>
                      <a:srgbClr val="BAD6CF"/>
                    </a:solidFill>
                  </a:tcPr>
                </a:tc>
                <a:extLst>
                  <a:ext uri="{0D108BD9-81ED-4DB2-BD59-A6C34878D82A}">
                    <a16:rowId xmlns:a16="http://schemas.microsoft.com/office/drawing/2014/main" val="930841974"/>
                  </a:ext>
                </a:extLst>
              </a:tr>
            </a:tbl>
          </a:graphicData>
        </a:graphic>
      </p:graphicFrame>
      <p:grpSp>
        <p:nvGrpSpPr>
          <p:cNvPr id="19" name="Group 18">
            <a:extLst>
              <a:ext uri="{FF2B5EF4-FFF2-40B4-BE49-F238E27FC236}">
                <a16:creationId xmlns:a16="http://schemas.microsoft.com/office/drawing/2014/main" id="{2E55D2A0-46F3-9E87-9E37-DC8ECADA1EF0}"/>
              </a:ext>
            </a:extLst>
          </p:cNvPr>
          <p:cNvGrpSpPr/>
          <p:nvPr/>
        </p:nvGrpSpPr>
        <p:grpSpPr>
          <a:xfrm>
            <a:off x="-11964" y="2924494"/>
            <a:ext cx="3440962" cy="1600035"/>
            <a:chOff x="-44487" y="3048683"/>
            <a:chExt cx="3014897" cy="1462548"/>
          </a:xfrm>
        </p:grpSpPr>
        <p:sp>
          <p:nvSpPr>
            <p:cNvPr id="18" name="Rectangle 17">
              <a:extLst>
                <a:ext uri="{FF2B5EF4-FFF2-40B4-BE49-F238E27FC236}">
                  <a16:creationId xmlns:a16="http://schemas.microsoft.com/office/drawing/2014/main" id="{82EF3425-C4B2-598B-C7F4-CC2B8D3AACA4}"/>
                </a:ext>
              </a:extLst>
            </p:cNvPr>
            <p:cNvSpPr/>
            <p:nvPr/>
          </p:nvSpPr>
          <p:spPr>
            <a:xfrm>
              <a:off x="-44487" y="3070355"/>
              <a:ext cx="3014897" cy="1440876"/>
            </a:xfrm>
            <a:prstGeom prst="rect">
              <a:avLst/>
            </a:prstGeom>
            <a:solidFill>
              <a:srgbClr val="670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a:p>
          </p:txBody>
        </p:sp>
        <p:sp>
          <p:nvSpPr>
            <p:cNvPr id="16" name="Title 1">
              <a:extLst>
                <a:ext uri="{FF2B5EF4-FFF2-40B4-BE49-F238E27FC236}">
                  <a16:creationId xmlns:a16="http://schemas.microsoft.com/office/drawing/2014/main" id="{4EF6569A-A313-AEC8-1B9E-C1ADB85E73A5}"/>
                </a:ext>
              </a:extLst>
            </p:cNvPr>
            <p:cNvSpPr txBox="1">
              <a:spLocks/>
            </p:cNvSpPr>
            <p:nvPr/>
          </p:nvSpPr>
          <p:spPr>
            <a:xfrm>
              <a:off x="41211" y="3048683"/>
              <a:ext cx="2688289" cy="34670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800">
                  <a:solidFill>
                    <a:srgbClr val="C7AA5C"/>
                  </a:solidFill>
                  <a:latin typeface="Trajan Pro 3"/>
                </a:rPr>
                <a:t>year office staff</a:t>
              </a:r>
              <a:endParaRPr lang="en-GB" sz="1800">
                <a:solidFill>
                  <a:srgbClr val="C7AA5C"/>
                </a:solidFill>
                <a:latin typeface="Trajan Pro 3" panose="02020502050503020301" pitchFamily="18" charset="0"/>
              </a:endParaRPr>
            </a:p>
          </p:txBody>
        </p:sp>
      </p:grpSp>
      <p:sp>
        <p:nvSpPr>
          <p:cNvPr id="4" name="TextBox 30">
            <a:extLst>
              <a:ext uri="{FF2B5EF4-FFF2-40B4-BE49-F238E27FC236}">
                <a16:creationId xmlns:a16="http://schemas.microsoft.com/office/drawing/2014/main" id="{C92F20F3-562F-AA78-3F47-48C3503770F2}"/>
              </a:ext>
            </a:extLst>
          </p:cNvPr>
          <p:cNvSpPr txBox="1"/>
          <p:nvPr/>
        </p:nvSpPr>
        <p:spPr>
          <a:xfrm>
            <a:off x="85845" y="3367320"/>
            <a:ext cx="2582316" cy="86177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b="1" dirty="0">
                <a:solidFill>
                  <a:schemeClr val="bg1"/>
                </a:solidFill>
                <a:latin typeface="Arial" panose="020B0604020202020204" pitchFamily="34" charset="0"/>
                <a:cs typeface="Arial" panose="020B0604020202020204" pitchFamily="34" charset="0"/>
              </a:rPr>
              <a:t>Head of Year: Mr C Marwood  ​</a:t>
            </a:r>
          </a:p>
          <a:p>
            <a:r>
              <a:rPr lang="en-GB" sz="1000" b="1" dirty="0">
                <a:solidFill>
                  <a:schemeClr val="bg1"/>
                </a:solidFill>
                <a:latin typeface="Arial" panose="020B0604020202020204" pitchFamily="34" charset="0"/>
                <a:cs typeface="Arial" panose="020B0604020202020204" pitchFamily="34" charset="0"/>
              </a:rPr>
              <a:t>Deputy Head of Year: Dr C Kirby​</a:t>
            </a:r>
          </a:p>
          <a:p>
            <a:r>
              <a:rPr lang="en-GB" sz="1000" b="1" dirty="0">
                <a:solidFill>
                  <a:schemeClr val="bg1"/>
                </a:solidFill>
                <a:latin typeface="Arial" panose="020B0604020202020204" pitchFamily="34" charset="0"/>
                <a:cs typeface="Arial" panose="020B0604020202020204" pitchFamily="34" charset="0"/>
              </a:rPr>
              <a:t>Year Officer: Mrs K Misquith​</a:t>
            </a:r>
          </a:p>
          <a:p>
            <a:r>
              <a:rPr lang="en-GB" sz="1000" b="1" dirty="0">
                <a:solidFill>
                  <a:schemeClr val="bg1"/>
                </a:solidFill>
                <a:latin typeface="Arial" panose="020B0604020202020204" pitchFamily="34" charset="0"/>
                <a:cs typeface="Arial" panose="020B0604020202020204" pitchFamily="34" charset="0"/>
              </a:rPr>
              <a:t>SEND Officer: Ms G Stevenson</a:t>
            </a:r>
          </a:p>
          <a:p>
            <a:r>
              <a:rPr lang="en-GB" sz="1000" b="1" dirty="0">
                <a:solidFill>
                  <a:schemeClr val="bg1"/>
                </a:solidFill>
                <a:latin typeface="Arial"/>
                <a:cs typeface="Arial"/>
              </a:rPr>
              <a:t>Head of House: Mr </a:t>
            </a:r>
            <a:r>
              <a:rPr lang="en-GB" sz="1000" b="1" dirty="0" err="1">
                <a:solidFill>
                  <a:schemeClr val="bg1"/>
                </a:solidFill>
                <a:latin typeface="Arial"/>
                <a:cs typeface="Arial"/>
              </a:rPr>
              <a:t>Wesbroom</a:t>
            </a:r>
            <a:endParaRPr lang="en-GB" sz="1000" b="1" dirty="0">
              <a:solidFill>
                <a:schemeClr val="bg1"/>
              </a:solidFill>
              <a:latin typeface="Arial"/>
              <a:cs typeface="Arial"/>
            </a:endParaRPr>
          </a:p>
        </p:txBody>
      </p:sp>
      <p:sp>
        <p:nvSpPr>
          <p:cNvPr id="8" name="TextBox 7">
            <a:extLst>
              <a:ext uri="{FF2B5EF4-FFF2-40B4-BE49-F238E27FC236}">
                <a16:creationId xmlns:a16="http://schemas.microsoft.com/office/drawing/2014/main" id="{3BBE48CE-DE91-A876-EB6D-9FB421952517}"/>
              </a:ext>
            </a:extLst>
          </p:cNvPr>
          <p:cNvSpPr txBox="1"/>
          <p:nvPr/>
        </p:nvSpPr>
        <p:spPr>
          <a:xfrm>
            <a:off x="-11965" y="1370421"/>
            <a:ext cx="6869966" cy="1615827"/>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As we head into the final term of Year 10, the pupils are undertaking their mock examinations. They have begun their revision in lessons, and we encourage them to build good routines and ask for support where needed. These mocks will give pupils an early sense of their progress and highlight areas to focus on before Year 11.</a:t>
            </a:r>
          </a:p>
          <a:p>
            <a:r>
              <a:rPr lang="en-GB" sz="1100" b="1" dirty="0">
                <a:latin typeface="Arial" panose="020B0604020202020204" pitchFamily="34" charset="0"/>
                <a:cs typeface="Arial" panose="020B0604020202020204" pitchFamily="34" charset="0"/>
              </a:rPr>
              <a:t>Alongside this, many pupils are securing their work experience placements. We appreciate the effort this takes and are pleased to see how positively they are approaching it. College talks and an upcoming taster day will support their post‑16 planning, and careers interviews will begin later this term to help guide individual next steps. We are proud of the year group’s attitude so far and look forward to supporting them through the busy weeks ahead. Mr Marwood</a:t>
            </a:r>
          </a:p>
        </p:txBody>
      </p:sp>
    </p:spTree>
    <p:extLst>
      <p:ext uri="{BB962C8B-B14F-4D97-AF65-F5344CB8AC3E}">
        <p14:creationId xmlns:p14="http://schemas.microsoft.com/office/powerpoint/2010/main" val="404450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889AB9-8CAD-4994-77F4-F8F51B7D36F6}"/>
              </a:ext>
            </a:extLst>
          </p:cNvPr>
          <p:cNvSpPr/>
          <p:nvPr/>
        </p:nvSpPr>
        <p:spPr>
          <a:xfrm>
            <a:off x="0" y="9569034"/>
            <a:ext cx="6846892" cy="338554"/>
          </a:xfrm>
          <a:prstGeom prst="rect">
            <a:avLst/>
          </a:prstGeom>
        </p:spPr>
        <p:txBody>
          <a:bodyPr wrap="square" lIns="91440" tIns="45720" rIns="91440" bIns="45720" anchor="t">
            <a:spAutoFit/>
          </a:bodyPr>
          <a:lstStyle/>
          <a:p>
            <a:pPr algn="ctr"/>
            <a:r>
              <a:rPr lang="en-GB" sz="800">
                <a:solidFill>
                  <a:srgbClr val="BFA359"/>
                </a:solidFill>
                <a:latin typeface="Trajan Pro 3" panose="02020502050503020301" pitchFamily="18" charset="0"/>
                <a:cs typeface="Cinzel"/>
              </a:rPr>
              <a:t>Discover brilliance in everyone  |  have unlimited ambition  |  Earn success   </a:t>
            </a:r>
          </a:p>
          <a:p>
            <a:pPr algn="ctr"/>
            <a:r>
              <a:rPr lang="en-GB" sz="800">
                <a:solidFill>
                  <a:srgbClr val="BFA359"/>
                </a:solidFill>
                <a:latin typeface="Trajan Pro 3" panose="02020502050503020301" pitchFamily="18" charset="0"/>
                <a:cs typeface="Cinzel"/>
              </a:rPr>
              <a:t>be kind, humble and act with integrity  |  make a difference</a:t>
            </a:r>
          </a:p>
        </p:txBody>
      </p:sp>
      <p:sp>
        <p:nvSpPr>
          <p:cNvPr id="11" name="Title 1">
            <a:extLst>
              <a:ext uri="{FF2B5EF4-FFF2-40B4-BE49-F238E27FC236}">
                <a16:creationId xmlns:a16="http://schemas.microsoft.com/office/drawing/2014/main" id="{0ADFC82E-5FC0-57C5-E75B-66163202BA52}"/>
              </a:ext>
            </a:extLst>
          </p:cNvPr>
          <p:cNvSpPr txBox="1">
            <a:spLocks/>
          </p:cNvSpPr>
          <p:nvPr/>
        </p:nvSpPr>
        <p:spPr>
          <a:xfrm>
            <a:off x="11108" y="5147750"/>
            <a:ext cx="6846892" cy="699246"/>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800">
                <a:solidFill>
                  <a:srgbClr val="C7AA5C"/>
                </a:solidFill>
                <a:latin typeface="Trajan Pro 3"/>
              </a:rPr>
              <a:t>how can I help my child?</a:t>
            </a:r>
            <a:endParaRPr lang="en-GB" sz="1800">
              <a:solidFill>
                <a:srgbClr val="C7AA5C"/>
              </a:solidFill>
              <a:latin typeface="Trajan Pro 3" panose="02020502050503020301" pitchFamily="18" charset="0"/>
            </a:endParaRPr>
          </a:p>
        </p:txBody>
      </p:sp>
      <p:graphicFrame>
        <p:nvGraphicFramePr>
          <p:cNvPr id="4" name="Table 3">
            <a:extLst>
              <a:ext uri="{FF2B5EF4-FFF2-40B4-BE49-F238E27FC236}">
                <a16:creationId xmlns:a16="http://schemas.microsoft.com/office/drawing/2014/main" id="{06528661-5CBF-37EF-2148-9A812A0550C6}"/>
              </a:ext>
            </a:extLst>
          </p:cNvPr>
          <p:cNvGraphicFramePr>
            <a:graphicFrameLocks noGrp="1"/>
          </p:cNvGraphicFramePr>
          <p:nvPr>
            <p:extLst>
              <p:ext uri="{D42A27DB-BD31-4B8C-83A1-F6EECF244321}">
                <p14:modId xmlns:p14="http://schemas.microsoft.com/office/powerpoint/2010/main" val="2756622577"/>
              </p:ext>
            </p:extLst>
          </p:nvPr>
        </p:nvGraphicFramePr>
        <p:xfrm>
          <a:off x="0" y="1"/>
          <a:ext cx="6846892" cy="9523241"/>
        </p:xfrm>
        <a:graphic>
          <a:graphicData uri="http://schemas.openxmlformats.org/drawingml/2006/table">
            <a:tbl>
              <a:tblPr firstRow="1" bandRow="1">
                <a:tableStyleId>{5C22544A-7EE6-4342-B048-85BDC9FD1C3A}</a:tableStyleId>
              </a:tblPr>
              <a:tblGrid>
                <a:gridCol w="1627094">
                  <a:extLst>
                    <a:ext uri="{9D8B030D-6E8A-4147-A177-3AD203B41FA5}">
                      <a16:colId xmlns:a16="http://schemas.microsoft.com/office/drawing/2014/main" val="1213574130"/>
                    </a:ext>
                  </a:extLst>
                </a:gridCol>
                <a:gridCol w="5219798">
                  <a:extLst>
                    <a:ext uri="{9D8B030D-6E8A-4147-A177-3AD203B41FA5}">
                      <a16:colId xmlns:a16="http://schemas.microsoft.com/office/drawing/2014/main" val="465761799"/>
                    </a:ext>
                  </a:extLst>
                </a:gridCol>
              </a:tblGrid>
              <a:tr h="342045">
                <a:tc>
                  <a:txBody>
                    <a:bodyPr/>
                    <a:lstStyle/>
                    <a:p>
                      <a:pPr lvl="0">
                        <a:lnSpc>
                          <a:spcPct val="150000"/>
                        </a:lnSpc>
                        <a:buNone/>
                      </a:pPr>
                      <a:r>
                        <a:rPr lang="en-GB" sz="1100" b="0">
                          <a:solidFill>
                            <a:schemeClr val="bg1"/>
                          </a:solidFill>
                          <a:latin typeface="Trajan Pro 3"/>
                        </a:rPr>
                        <a:t>TEXTILES </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7AA5C"/>
                    </a:solidFill>
                  </a:tcPr>
                </a:tc>
                <a:tc>
                  <a:txBody>
                    <a:bodyPr/>
                    <a:lstStyle/>
                    <a:p>
                      <a:pPr lvl="0">
                        <a:buNone/>
                      </a:pPr>
                      <a:r>
                        <a:rPr lang="en-GB" sz="900" b="1" dirty="0">
                          <a:solidFill>
                            <a:schemeClr val="tx1"/>
                          </a:solidFill>
                          <a:latin typeface="Arial" panose="020B0604020202020204" pitchFamily="34" charset="0"/>
                          <a:cs typeface="Arial" panose="020B0604020202020204" pitchFamily="34" charset="0"/>
                        </a:rPr>
                        <a:t>Pupils are working on a "Sealife" unit, exploring Textiles skills and processes. This is part of their coursework and will be completed in line with EDUQAS specification, covering the four assessment objectives; Critical Understanding, Creative Making, Reflective Recording and Creating a Personal Response.</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D6CF"/>
                    </a:solidFill>
                  </a:tcPr>
                </a:tc>
                <a:extLst>
                  <a:ext uri="{0D108BD9-81ED-4DB2-BD59-A6C34878D82A}">
                    <a16:rowId xmlns:a16="http://schemas.microsoft.com/office/drawing/2014/main" val="18827211"/>
                  </a:ext>
                </a:extLst>
              </a:tr>
              <a:tr h="342045">
                <a:tc>
                  <a:txBody>
                    <a:bodyPr/>
                    <a:lstStyle/>
                    <a:p>
                      <a:pPr>
                        <a:lnSpc>
                          <a:spcPct val="150000"/>
                        </a:lnSpc>
                      </a:pPr>
                      <a:r>
                        <a:rPr lang="en-GB" sz="1100" b="0">
                          <a:solidFill>
                            <a:schemeClr val="bg1"/>
                          </a:solidFill>
                          <a:latin typeface="Trajan Pro 3"/>
                        </a:rPr>
                        <a:t>RS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7AA5C"/>
                    </a:solidFill>
                  </a:tcPr>
                </a:tc>
                <a:tc>
                  <a:txBody>
                    <a:bodyPr/>
                    <a:lstStyle/>
                    <a:p>
                      <a:r>
                        <a:rPr lang="en-GB" sz="900" b="1" dirty="0">
                          <a:latin typeface="Arial" panose="020B0604020202020204" pitchFamily="34" charset="0"/>
                          <a:cs typeface="Arial" panose="020B0604020202020204" pitchFamily="34" charset="0"/>
                        </a:rPr>
                        <a:t>Religion and life/Religion, peace and conflict.</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D6CF"/>
                    </a:solidFill>
                  </a:tcPr>
                </a:tc>
                <a:extLst>
                  <a:ext uri="{0D108BD9-81ED-4DB2-BD59-A6C34878D82A}">
                    <a16:rowId xmlns:a16="http://schemas.microsoft.com/office/drawing/2014/main" val="1973793151"/>
                  </a:ext>
                </a:extLst>
              </a:tr>
              <a:tr h="342045">
                <a:tc>
                  <a:txBody>
                    <a:bodyPr/>
                    <a:lstStyle/>
                    <a:p>
                      <a:pPr>
                        <a:lnSpc>
                          <a:spcPct val="150000"/>
                        </a:lnSpc>
                      </a:pPr>
                      <a:r>
                        <a:rPr lang="en-GB" sz="1100" b="0">
                          <a:solidFill>
                            <a:schemeClr val="bg1"/>
                          </a:solidFill>
                          <a:latin typeface="Trajan Pro 3"/>
                        </a:rPr>
                        <a:t>DRAMA</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7AA5C"/>
                    </a:solidFill>
                  </a:tcPr>
                </a:tc>
                <a:tc>
                  <a:txBody>
                    <a:bodyPr/>
                    <a:lstStyle/>
                    <a:p>
                      <a:r>
                        <a:rPr lang="en-GB" sz="900" b="1" dirty="0">
                          <a:solidFill>
                            <a:schemeClr val="tx1"/>
                          </a:solidFill>
                          <a:latin typeface="Arial" panose="020B0604020202020204" pitchFamily="34" charset="0"/>
                          <a:cs typeface="Arial" panose="020B0604020202020204" pitchFamily="34" charset="0"/>
                        </a:rPr>
                        <a:t>Pupils will be developing their Component Two Devised Drama performance and beginning their coursework of the Devising Log.</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D6CF"/>
                    </a:solidFill>
                  </a:tcPr>
                </a:tc>
                <a:extLst>
                  <a:ext uri="{0D108BD9-81ED-4DB2-BD59-A6C34878D82A}">
                    <a16:rowId xmlns:a16="http://schemas.microsoft.com/office/drawing/2014/main" val="2095442620"/>
                  </a:ext>
                </a:extLst>
              </a:tr>
              <a:tr h="561702">
                <a:tc>
                  <a:txBody>
                    <a:bodyPr/>
                    <a:lstStyle/>
                    <a:p>
                      <a:pPr>
                        <a:lnSpc>
                          <a:spcPct val="150000"/>
                        </a:lnSpc>
                      </a:pPr>
                      <a:r>
                        <a:rPr lang="en-GB" sz="1100" b="0">
                          <a:solidFill>
                            <a:schemeClr val="bg1"/>
                          </a:solidFill>
                          <a:latin typeface="Trajan Pro 3"/>
                        </a:rPr>
                        <a:t>MUSIC</a:t>
                      </a:r>
                    </a:p>
                  </a:txBody>
                  <a:tcPr>
                    <a:lnT w="12700" cap="flat" cmpd="sng" algn="ctr">
                      <a:solidFill>
                        <a:schemeClr val="bg1"/>
                      </a:solidFill>
                      <a:prstDash val="solid"/>
                      <a:round/>
                      <a:headEnd type="none" w="med" len="med"/>
                      <a:tailEnd type="none" w="med" len="med"/>
                    </a:lnT>
                    <a:solidFill>
                      <a:srgbClr val="C7AA5C"/>
                    </a:solidFill>
                  </a:tcPr>
                </a:tc>
                <a:tc>
                  <a:txBody>
                    <a:bodyPr/>
                    <a:lstStyle/>
                    <a:p>
                      <a:r>
                        <a:rPr lang="en-GB" sz="900" b="1" dirty="0">
                          <a:latin typeface="Arial" panose="020B0604020202020204" pitchFamily="34" charset="0"/>
                          <a:cs typeface="Arial" panose="020B0604020202020204" pitchFamily="34" charset="0"/>
                        </a:rPr>
                        <a:t>Preparing for the listening exam, focusing on "Area of Study 3" - Traditional Music (focusing on Caribbean, African &amp; Latin American music); continuing preparations for the "Free" Composition.</a:t>
                      </a:r>
                    </a:p>
                  </a:txBody>
                  <a:tcPr>
                    <a:lnT w="12700" cap="flat" cmpd="sng" algn="ctr">
                      <a:solidFill>
                        <a:schemeClr val="bg1"/>
                      </a:solidFill>
                      <a:prstDash val="solid"/>
                      <a:round/>
                      <a:headEnd type="none" w="med" len="med"/>
                      <a:tailEnd type="none" w="med" len="med"/>
                    </a:lnT>
                    <a:solidFill>
                      <a:srgbClr val="BAD6CF"/>
                    </a:solidFill>
                  </a:tcPr>
                </a:tc>
                <a:extLst>
                  <a:ext uri="{0D108BD9-81ED-4DB2-BD59-A6C34878D82A}">
                    <a16:rowId xmlns:a16="http://schemas.microsoft.com/office/drawing/2014/main" val="4082285186"/>
                  </a:ext>
                </a:extLst>
              </a:tr>
              <a:tr h="515282">
                <a:tc>
                  <a:txBody>
                    <a:bodyPr/>
                    <a:lstStyle/>
                    <a:p>
                      <a:pPr lvl="0">
                        <a:lnSpc>
                          <a:spcPct val="150000"/>
                        </a:lnSpc>
                        <a:buNone/>
                      </a:pPr>
                      <a:r>
                        <a:rPr lang="en-GB" sz="1100" b="0" dirty="0">
                          <a:solidFill>
                            <a:schemeClr val="bg1"/>
                          </a:solidFill>
                          <a:latin typeface="Trajan Pro 3"/>
                        </a:rPr>
                        <a:t>Media studies</a:t>
                      </a:r>
                    </a:p>
                  </a:txBody>
                  <a:tcPr>
                    <a:solidFill>
                      <a:srgbClr val="C7AA5C"/>
                    </a:solidFill>
                  </a:tcPr>
                </a:tc>
                <a:tc>
                  <a:txBody>
                    <a:bodyPr/>
                    <a:lstStyle/>
                    <a:p>
                      <a:pPr lvl="0">
                        <a:buNone/>
                      </a:pPr>
                      <a:r>
                        <a:rPr lang="en-GB" sz="900" b="1" dirty="0">
                          <a:latin typeface="Arial" panose="020B0604020202020204" pitchFamily="34" charset="0"/>
                          <a:cs typeface="Arial" panose="020B0604020202020204" pitchFamily="34" charset="0"/>
                        </a:rPr>
                        <a:t>Coursework - Creation of a product based on a brief from the exam board.</a:t>
                      </a:r>
                    </a:p>
                  </a:txBody>
                  <a:tcPr>
                    <a:solidFill>
                      <a:srgbClr val="BAD6CF"/>
                    </a:solidFill>
                  </a:tcPr>
                </a:tc>
                <a:extLst>
                  <a:ext uri="{0D108BD9-81ED-4DB2-BD59-A6C34878D82A}">
                    <a16:rowId xmlns:a16="http://schemas.microsoft.com/office/drawing/2014/main" val="2105581229"/>
                  </a:ext>
                </a:extLst>
              </a:tr>
              <a:tr h="574766">
                <a:tc>
                  <a:txBody>
                    <a:bodyPr/>
                    <a:lstStyle/>
                    <a:p>
                      <a:pPr lvl="0">
                        <a:lnSpc>
                          <a:spcPct val="150000"/>
                        </a:lnSpc>
                        <a:buNone/>
                      </a:pPr>
                      <a:r>
                        <a:rPr lang="en-GB" sz="1100" b="0">
                          <a:solidFill>
                            <a:schemeClr val="bg1"/>
                          </a:solidFill>
                          <a:latin typeface="Trajan Pro 3"/>
                        </a:rPr>
                        <a:t>Photography</a:t>
                      </a:r>
                    </a:p>
                  </a:txBody>
                  <a:tcPr>
                    <a:solidFill>
                      <a:srgbClr val="C7AA5C"/>
                    </a:solidFill>
                  </a:tcPr>
                </a:tc>
                <a:tc>
                  <a:txBody>
                    <a:bodyPr/>
                    <a:lstStyle/>
                    <a:p>
                      <a:pPr lvl="0">
                        <a:buNone/>
                      </a:pPr>
                      <a:r>
                        <a:rPr lang="en-GB" sz="900" b="1" dirty="0">
                          <a:latin typeface="Arial" panose="020B0604020202020204" pitchFamily="34" charset="0"/>
                          <a:cs typeface="Arial" panose="020B0604020202020204" pitchFamily="34" charset="0"/>
                        </a:rPr>
                        <a:t>Unit 1 - Investigation either Natural Forms or Light and Dark based on chosen photographers and mini topics.</a:t>
                      </a:r>
                    </a:p>
                  </a:txBody>
                  <a:tcPr>
                    <a:solidFill>
                      <a:srgbClr val="BAD6CF"/>
                    </a:solidFill>
                  </a:tcPr>
                </a:tc>
                <a:extLst>
                  <a:ext uri="{0D108BD9-81ED-4DB2-BD59-A6C34878D82A}">
                    <a16:rowId xmlns:a16="http://schemas.microsoft.com/office/drawing/2014/main" val="3181189297"/>
                  </a:ext>
                </a:extLst>
              </a:tr>
              <a:tr h="459991">
                <a:tc>
                  <a:txBody>
                    <a:bodyPr/>
                    <a:lstStyle/>
                    <a:p>
                      <a:pPr>
                        <a:lnSpc>
                          <a:spcPct val="150000"/>
                        </a:lnSpc>
                      </a:pPr>
                      <a:r>
                        <a:rPr lang="en-GB" sz="1100" b="0">
                          <a:solidFill>
                            <a:schemeClr val="bg1"/>
                          </a:solidFill>
                          <a:latin typeface="Trajan Pro 3"/>
                        </a:rPr>
                        <a:t>COMPUTER SCIENCE</a:t>
                      </a:r>
                    </a:p>
                  </a:txBody>
                  <a:tcPr>
                    <a:solidFill>
                      <a:srgbClr val="C7AA5C"/>
                    </a:solidFill>
                  </a:tcPr>
                </a:tc>
                <a:tc>
                  <a:txBody>
                    <a:bodyPr/>
                    <a:lstStyle/>
                    <a:p>
                      <a:pPr lvl="0">
                        <a:buNone/>
                      </a:pPr>
                      <a:r>
                        <a:rPr lang="en-GB" sz="900" b="1" i="0" u="none" strike="noStrike" noProof="0" dirty="0">
                          <a:latin typeface="Arial" panose="020B0604020202020204" pitchFamily="34" charset="0"/>
                          <a:cs typeface="Arial" panose="020B0604020202020204" pitchFamily="34" charset="0"/>
                        </a:rPr>
                        <a:t>Programming and understanding different programming constructs.</a:t>
                      </a:r>
                    </a:p>
                  </a:txBody>
                  <a:tcPr>
                    <a:solidFill>
                      <a:srgbClr val="BAD6CF"/>
                    </a:solidFill>
                  </a:tcPr>
                </a:tc>
                <a:extLst>
                  <a:ext uri="{0D108BD9-81ED-4DB2-BD59-A6C34878D82A}">
                    <a16:rowId xmlns:a16="http://schemas.microsoft.com/office/drawing/2014/main" val="2738403612"/>
                  </a:ext>
                </a:extLst>
              </a:tr>
              <a:tr h="459991">
                <a:tc>
                  <a:txBody>
                    <a:bodyPr/>
                    <a:lstStyle/>
                    <a:p>
                      <a:pPr>
                        <a:lnSpc>
                          <a:spcPct val="150000"/>
                        </a:lnSpc>
                      </a:pPr>
                      <a:r>
                        <a:rPr lang="en-GB" sz="1100" b="0">
                          <a:solidFill>
                            <a:schemeClr val="bg1"/>
                          </a:solidFill>
                          <a:latin typeface="Trajan Pro 3"/>
                        </a:rPr>
                        <a:t>TECHNOLOGY</a:t>
                      </a:r>
                    </a:p>
                  </a:txBody>
                  <a:tcPr>
                    <a:solidFill>
                      <a:srgbClr val="C7AA5C"/>
                    </a:solidFill>
                  </a:tcPr>
                </a:tc>
                <a:tc>
                  <a:txBody>
                    <a:bodyPr/>
                    <a:lstStyle/>
                    <a:p>
                      <a:pPr lvl="0"/>
                      <a:r>
                        <a:rPr lang="en-GB" sz="900" b="1" dirty="0">
                          <a:latin typeface="Arial" panose="020B0604020202020204" pitchFamily="34" charset="0"/>
                          <a:cs typeface="Arial" panose="020B0604020202020204" pitchFamily="34" charset="0"/>
                        </a:rPr>
                        <a:t> Pupils are focusing on materials theory and their working properties and completing a practice NEA design and make task involving electronics and small storage design. </a:t>
                      </a:r>
                    </a:p>
                  </a:txBody>
                  <a:tcPr>
                    <a:solidFill>
                      <a:srgbClr val="BAD6CF"/>
                    </a:solidFill>
                  </a:tcPr>
                </a:tc>
                <a:extLst>
                  <a:ext uri="{0D108BD9-81ED-4DB2-BD59-A6C34878D82A}">
                    <a16:rowId xmlns:a16="http://schemas.microsoft.com/office/drawing/2014/main" val="2101077287"/>
                  </a:ext>
                </a:extLst>
              </a:tr>
              <a:tr h="342045">
                <a:tc>
                  <a:txBody>
                    <a:bodyPr/>
                    <a:lstStyle/>
                    <a:p>
                      <a:pPr>
                        <a:lnSpc>
                          <a:spcPct val="150000"/>
                        </a:lnSpc>
                      </a:pPr>
                      <a:r>
                        <a:rPr lang="en-GB" sz="1100" b="0">
                          <a:solidFill>
                            <a:schemeClr val="bg1"/>
                          </a:solidFill>
                          <a:latin typeface="Trajan Pro 3"/>
                        </a:rPr>
                        <a:t>LANGUAGES</a:t>
                      </a:r>
                    </a:p>
                  </a:txBody>
                  <a:tcPr>
                    <a:solidFill>
                      <a:srgbClr val="C7AA5C"/>
                    </a:solidFill>
                  </a:tcPr>
                </a:tc>
                <a:tc>
                  <a:txBody>
                    <a:bodyPr/>
                    <a:lstStyle/>
                    <a:p>
                      <a:pPr lvl="0">
                        <a:buNone/>
                      </a:pPr>
                      <a:r>
                        <a:rPr lang="en-GB" sz="900" b="1" dirty="0">
                          <a:latin typeface="Arial" panose="020B0604020202020204" pitchFamily="34" charset="0"/>
                          <a:cs typeface="Arial" panose="020B0604020202020204" pitchFamily="34" charset="0"/>
                        </a:rPr>
                        <a:t>Pupils will be learning new vocabulary for different topics in line with the content of their language’s specification. They will also be covering a range of grammatical concepts to enable them to produce and respond to target language.</a:t>
                      </a:r>
                      <a:endParaRPr lang="en-US" sz="900" b="1" dirty="0">
                        <a:latin typeface="Arial" panose="020B0604020202020204" pitchFamily="34" charset="0"/>
                        <a:cs typeface="Arial" panose="020B0604020202020204" pitchFamily="34" charset="0"/>
                      </a:endParaRPr>
                    </a:p>
                  </a:txBody>
                  <a:tcPr>
                    <a:solidFill>
                      <a:srgbClr val="BAD6CF"/>
                    </a:solidFill>
                  </a:tcPr>
                </a:tc>
                <a:extLst>
                  <a:ext uri="{0D108BD9-81ED-4DB2-BD59-A6C34878D82A}">
                    <a16:rowId xmlns:a16="http://schemas.microsoft.com/office/drawing/2014/main" val="1515173758"/>
                  </a:ext>
                </a:extLst>
              </a:tr>
              <a:tr h="459541">
                <a:tc>
                  <a:txBody>
                    <a:bodyPr/>
                    <a:lstStyle/>
                    <a:p>
                      <a:pPr>
                        <a:lnSpc>
                          <a:spcPct val="150000"/>
                        </a:lnSpc>
                      </a:pPr>
                      <a:r>
                        <a:rPr lang="en-GB" sz="1100" b="0">
                          <a:solidFill>
                            <a:schemeClr val="bg1"/>
                          </a:solidFill>
                          <a:latin typeface="Trajan Pro 3"/>
                        </a:rPr>
                        <a:t>GEOGRAPHY</a:t>
                      </a:r>
                    </a:p>
                  </a:txBody>
                  <a:tcPr>
                    <a:solidFill>
                      <a:srgbClr val="C7AA5C"/>
                    </a:solidFill>
                  </a:tcPr>
                </a:tc>
                <a:tc>
                  <a:txBody>
                    <a:bodyPr/>
                    <a:lstStyle/>
                    <a:p>
                      <a:r>
                        <a:rPr lang="en-GB" sz="900" b="1" dirty="0">
                          <a:latin typeface="Arial" panose="020B0604020202020204" pitchFamily="34" charset="0"/>
                          <a:cs typeface="Arial" panose="020B0604020202020204" pitchFamily="34" charset="0"/>
                        </a:rPr>
                        <a:t>GCSE AQA : rivers and coasts. Fieldwork and Urban issues This term pupils will be completing the topics of rivers and coasts including a fieldtrip to Hengistbury Head in Dorset, which they will be examined on in Paper 3 in June 2027. They will then begin their study of urban environments.</a:t>
                      </a:r>
                    </a:p>
                  </a:txBody>
                  <a:tcPr>
                    <a:solidFill>
                      <a:srgbClr val="BAD6CF"/>
                    </a:solidFill>
                  </a:tcPr>
                </a:tc>
                <a:extLst>
                  <a:ext uri="{0D108BD9-81ED-4DB2-BD59-A6C34878D82A}">
                    <a16:rowId xmlns:a16="http://schemas.microsoft.com/office/drawing/2014/main" val="3403652179"/>
                  </a:ext>
                </a:extLst>
              </a:tr>
              <a:tr h="342045">
                <a:tc>
                  <a:txBody>
                    <a:bodyPr/>
                    <a:lstStyle/>
                    <a:p>
                      <a:pPr>
                        <a:lnSpc>
                          <a:spcPct val="150000"/>
                        </a:lnSpc>
                      </a:pPr>
                      <a:r>
                        <a:rPr lang="en-GB" sz="1100" b="0">
                          <a:solidFill>
                            <a:schemeClr val="bg1"/>
                          </a:solidFill>
                          <a:latin typeface="Trajan Pro 3"/>
                        </a:rPr>
                        <a:t>HISTORY</a:t>
                      </a:r>
                    </a:p>
                  </a:txBody>
                  <a:tcPr>
                    <a:solidFill>
                      <a:srgbClr val="C7AA5C"/>
                    </a:solidFill>
                  </a:tcPr>
                </a:tc>
                <a:tc>
                  <a:txBody>
                    <a:bodyPr/>
                    <a:lstStyle/>
                    <a:p>
                      <a:r>
                        <a:rPr lang="en-GB" sz="900" b="1" dirty="0">
                          <a:latin typeface="Arial" panose="020B0604020202020204" pitchFamily="34" charset="0"/>
                          <a:cs typeface="Arial" panose="020B0604020202020204" pitchFamily="34" charset="0"/>
                        </a:rPr>
                        <a:t>Completing their work on Elizabeth including their in-depth study on The Spanish Armada, and moving on to their study of Germany 1890-1945, looking at Germany before the war and the changes that took place, that led to the rise of Hitler, and how he controlled Germany. </a:t>
                      </a:r>
                    </a:p>
                  </a:txBody>
                  <a:tcPr>
                    <a:solidFill>
                      <a:srgbClr val="BAD6CF"/>
                    </a:solidFill>
                  </a:tcPr>
                </a:tc>
                <a:extLst>
                  <a:ext uri="{0D108BD9-81ED-4DB2-BD59-A6C34878D82A}">
                    <a16:rowId xmlns:a16="http://schemas.microsoft.com/office/drawing/2014/main" val="2388866249"/>
                  </a:ext>
                </a:extLst>
              </a:tr>
              <a:tr h="342045">
                <a:tc>
                  <a:txBody>
                    <a:bodyPr/>
                    <a:lstStyle/>
                    <a:p>
                      <a:pPr>
                        <a:lnSpc>
                          <a:spcPct val="150000"/>
                        </a:lnSpc>
                      </a:pPr>
                      <a:r>
                        <a:rPr lang="en-GB" sz="1100" b="0">
                          <a:solidFill>
                            <a:schemeClr val="bg1"/>
                          </a:solidFill>
                          <a:latin typeface="Trajan Pro 3"/>
                        </a:rPr>
                        <a:t>PE</a:t>
                      </a:r>
                    </a:p>
                  </a:txBody>
                  <a:tcPr>
                    <a:solidFill>
                      <a:srgbClr val="C7AA5C"/>
                    </a:solidFill>
                  </a:tcPr>
                </a:tc>
                <a:tc>
                  <a:txBody>
                    <a:bodyPr/>
                    <a:lstStyle/>
                    <a:p>
                      <a:r>
                        <a:rPr lang="en-GB" sz="900" b="1" dirty="0">
                          <a:latin typeface="Arial" panose="020B0604020202020204" pitchFamily="34" charset="0"/>
                          <a:cs typeface="Arial" panose="020B0604020202020204" pitchFamily="34" charset="0"/>
                        </a:rPr>
                        <a:t>In Fitness for Life lessons pupils will be fully participating in 'team challenge' where they undertake a variety of physical challenges as a small team in competition with the rest of their class. In games lessons pupils will be fully participating in striking and fielding and net/wall games. In GCSE PE, Pupils will continue to study Paper 1 content and also complete summer sports practical assessments.</a:t>
                      </a:r>
                    </a:p>
                  </a:txBody>
                  <a:tcPr>
                    <a:solidFill>
                      <a:srgbClr val="BAD6CF"/>
                    </a:solidFill>
                  </a:tcPr>
                </a:tc>
                <a:extLst>
                  <a:ext uri="{0D108BD9-81ED-4DB2-BD59-A6C34878D82A}">
                    <a16:rowId xmlns:a16="http://schemas.microsoft.com/office/drawing/2014/main" val="1307885757"/>
                  </a:ext>
                </a:extLst>
              </a:tr>
              <a:tr h="126507">
                <a:tc>
                  <a:txBody>
                    <a:bodyPr/>
                    <a:lstStyle/>
                    <a:p>
                      <a:pPr lvl="0">
                        <a:lnSpc>
                          <a:spcPct val="150000"/>
                        </a:lnSpc>
                        <a:buNone/>
                      </a:pPr>
                      <a:r>
                        <a:rPr lang="en-GB" sz="1100" b="0" dirty="0">
                          <a:solidFill>
                            <a:schemeClr val="bg1"/>
                          </a:solidFill>
                          <a:latin typeface="Trajan Pro 3"/>
                        </a:rPr>
                        <a:t>BUSINESS </a:t>
                      </a:r>
                    </a:p>
                  </a:txBody>
                  <a:tcPr>
                    <a:solidFill>
                      <a:srgbClr val="C7AA5C"/>
                    </a:solidFill>
                  </a:tcPr>
                </a:tc>
                <a:tc>
                  <a:txBody>
                    <a:bodyPr/>
                    <a:lstStyle/>
                    <a:p>
                      <a:pPr lvl="0">
                        <a:buNone/>
                      </a:pPr>
                      <a:r>
                        <a:rPr lang="en-GB" sz="900" b="1" dirty="0">
                          <a:latin typeface="Arial" panose="020B0604020202020204" pitchFamily="34" charset="0"/>
                          <a:cs typeface="Arial" panose="020B0604020202020204" pitchFamily="34" charset="0"/>
                        </a:rPr>
                        <a:t>Studying Theme 1 - Introduction to Small Business and focusing on externa influence; 1.5 - After half term Theme 2 - Building a Big Business.</a:t>
                      </a:r>
                    </a:p>
                  </a:txBody>
                  <a:tcPr>
                    <a:solidFill>
                      <a:srgbClr val="BAD6CF"/>
                    </a:solidFill>
                  </a:tcPr>
                </a:tc>
                <a:extLst>
                  <a:ext uri="{0D108BD9-81ED-4DB2-BD59-A6C34878D82A}">
                    <a16:rowId xmlns:a16="http://schemas.microsoft.com/office/drawing/2014/main" val="118050900"/>
                  </a:ext>
                </a:extLst>
              </a:tr>
              <a:tr h="126507">
                <a:tc>
                  <a:txBody>
                    <a:bodyPr/>
                    <a:lstStyle/>
                    <a:p>
                      <a:pPr lvl="0">
                        <a:lnSpc>
                          <a:spcPct val="150000"/>
                        </a:lnSpc>
                        <a:buNone/>
                      </a:pPr>
                      <a:r>
                        <a:rPr lang="en-GB" sz="1100" b="0" dirty="0">
                          <a:solidFill>
                            <a:schemeClr val="bg1"/>
                          </a:solidFill>
                          <a:latin typeface="Trajan Pro 3"/>
                        </a:rPr>
                        <a:t>Food &amp; Nutrition</a:t>
                      </a:r>
                    </a:p>
                  </a:txBody>
                  <a:tcPr>
                    <a:solidFill>
                      <a:srgbClr val="C7AA5C"/>
                    </a:solidFill>
                  </a:tcPr>
                </a:tc>
                <a:tc>
                  <a:txBody>
                    <a:bodyPr/>
                    <a:lstStyle/>
                    <a:p>
                      <a:pPr lvl="0">
                        <a:buNone/>
                      </a:pPr>
                      <a:r>
                        <a:rPr lang="en-GB" sz="900" b="1" dirty="0">
                          <a:latin typeface="Arial" panose="020B0604020202020204" pitchFamily="34" charset="0"/>
                          <a:cs typeface="Arial" panose="020B0604020202020204" pitchFamily="34" charset="0"/>
                        </a:rPr>
                        <a:t>GCSE Food Preparation and Nutrition – </a:t>
                      </a:r>
                      <a:r>
                        <a:rPr lang="en-GB" sz="900" b="1" dirty="0" err="1">
                          <a:latin typeface="Arial" panose="020B0604020202020204" pitchFamily="34" charset="0"/>
                          <a:cs typeface="Arial" panose="020B0604020202020204" pitchFamily="34" charset="0"/>
                        </a:rPr>
                        <a:t>Eduqas</a:t>
                      </a:r>
                      <a:r>
                        <a:rPr lang="en-GB" sz="900" b="1" dirty="0">
                          <a:latin typeface="Arial" panose="020B0604020202020204" pitchFamily="34" charset="0"/>
                          <a:cs typeface="Arial" panose="020B0604020202020204" pitchFamily="34" charset="0"/>
                        </a:rPr>
                        <a:t>. The lessons are split into Theory and </a:t>
                      </a:r>
                      <a:r>
                        <a:rPr lang="en-GB" sz="900" b="1" dirty="0" err="1">
                          <a:latin typeface="Arial" panose="020B0604020202020204" pitchFamily="34" charset="0"/>
                          <a:cs typeface="Arial" panose="020B0604020202020204" pitchFamily="34" charset="0"/>
                        </a:rPr>
                        <a:t>practicals</a:t>
                      </a:r>
                      <a:r>
                        <a:rPr lang="en-GB" sz="900" b="1" dirty="0">
                          <a:latin typeface="Arial" panose="020B0604020202020204" pitchFamily="34" charset="0"/>
                          <a:cs typeface="Arial" panose="020B0604020202020204" pitchFamily="34" charset="0"/>
                        </a:rPr>
                        <a:t>. Pupils demonstrate effective and safe cooking skills by planning, preparing and cooking a variety of food commodities whilst using different cooking techniques and equipment develop knowledge and understanding of the functional properties and chemical characteristics of food as well as a sound knowledge of the nutritional content of food and drinks understand the relationship between diet, nutrition and health. This includes the effects of poor diet and health understand the economic, environmental, ethical and socio-cultural influences on food availability, production processes, diet and health choices. </a:t>
                      </a:r>
                    </a:p>
                  </a:txBody>
                  <a:tcPr>
                    <a:solidFill>
                      <a:srgbClr val="BAD6CF"/>
                    </a:solidFill>
                  </a:tcPr>
                </a:tc>
                <a:extLst>
                  <a:ext uri="{0D108BD9-81ED-4DB2-BD59-A6C34878D82A}">
                    <a16:rowId xmlns:a16="http://schemas.microsoft.com/office/drawing/2014/main" val="1573668659"/>
                  </a:ext>
                </a:extLst>
              </a:tr>
              <a:tr h="126507">
                <a:tc>
                  <a:txBody>
                    <a:bodyPr/>
                    <a:lstStyle/>
                    <a:p>
                      <a:pPr lvl="0">
                        <a:lnSpc>
                          <a:spcPct val="150000"/>
                        </a:lnSpc>
                        <a:buNone/>
                      </a:pPr>
                      <a:r>
                        <a:rPr lang="en-GB" sz="1100" b="0">
                          <a:solidFill>
                            <a:schemeClr val="bg1"/>
                          </a:solidFill>
                          <a:latin typeface="Trajan Pro 3"/>
                        </a:rPr>
                        <a:t>Health &amp; Social Care</a:t>
                      </a:r>
                    </a:p>
                  </a:txBody>
                  <a:tcPr>
                    <a:solidFill>
                      <a:srgbClr val="C7AA5C"/>
                    </a:solidFill>
                  </a:tcPr>
                </a:tc>
                <a:tc>
                  <a:txBody>
                    <a:bodyPr/>
                    <a:lstStyle/>
                    <a:p>
                      <a:pPr lvl="0">
                        <a:buNone/>
                      </a:pPr>
                      <a:r>
                        <a:rPr lang="en-GB" sz="900" b="1" dirty="0">
                          <a:latin typeface="Arial" panose="020B0604020202020204" pitchFamily="34" charset="0"/>
                          <a:cs typeface="Arial" panose="020B0604020202020204" pitchFamily="34" charset="0"/>
                        </a:rPr>
                        <a:t>NEA - Sources of support.</a:t>
                      </a:r>
                    </a:p>
                  </a:txBody>
                  <a:tcPr>
                    <a:solidFill>
                      <a:srgbClr val="BAD6CF"/>
                    </a:solidFill>
                  </a:tcPr>
                </a:tc>
                <a:extLst>
                  <a:ext uri="{0D108BD9-81ED-4DB2-BD59-A6C34878D82A}">
                    <a16:rowId xmlns:a16="http://schemas.microsoft.com/office/drawing/2014/main" val="600557482"/>
                  </a:ext>
                </a:extLst>
              </a:tr>
              <a:tr h="126507">
                <a:tc>
                  <a:txBody>
                    <a:bodyPr/>
                    <a:lstStyle/>
                    <a:p>
                      <a:pPr lvl="0">
                        <a:lnSpc>
                          <a:spcPct val="150000"/>
                        </a:lnSpc>
                        <a:buNone/>
                      </a:pPr>
                      <a:r>
                        <a:rPr lang="en-GB" sz="1100" b="0">
                          <a:solidFill>
                            <a:schemeClr val="bg1"/>
                          </a:solidFill>
                          <a:latin typeface="Trajan Pro 3"/>
                        </a:rPr>
                        <a:t>Child Development</a:t>
                      </a:r>
                    </a:p>
                  </a:txBody>
                  <a:tcPr>
                    <a:solidFill>
                      <a:srgbClr val="C7AA5C"/>
                    </a:solidFill>
                  </a:tcPr>
                </a:tc>
                <a:tc>
                  <a:txBody>
                    <a:bodyPr/>
                    <a:lstStyle/>
                    <a:p>
                      <a:pPr lvl="0">
                        <a:buNone/>
                      </a:pPr>
                      <a:r>
                        <a:rPr lang="en-GB" sz="900" b="1" dirty="0">
                          <a:latin typeface="Arial" panose="020B0604020202020204" pitchFamily="34" charset="0"/>
                          <a:cs typeface="Arial" panose="020B0604020202020204" pitchFamily="34" charset="0"/>
                        </a:rPr>
                        <a:t>NEA - Planning, preparing and evaluating a nutritious meal for a child.</a:t>
                      </a:r>
                    </a:p>
                  </a:txBody>
                  <a:tcPr>
                    <a:solidFill>
                      <a:srgbClr val="BAD6CF"/>
                    </a:solidFill>
                  </a:tcPr>
                </a:tc>
                <a:extLst>
                  <a:ext uri="{0D108BD9-81ED-4DB2-BD59-A6C34878D82A}">
                    <a16:rowId xmlns:a16="http://schemas.microsoft.com/office/drawing/2014/main" val="1317939302"/>
                  </a:ext>
                </a:extLst>
              </a:tr>
              <a:tr h="126507">
                <a:tc>
                  <a:txBody>
                    <a:bodyPr/>
                    <a:lstStyle/>
                    <a:p>
                      <a:pPr lvl="0">
                        <a:lnSpc>
                          <a:spcPct val="150000"/>
                        </a:lnSpc>
                        <a:buNone/>
                      </a:pPr>
                      <a:r>
                        <a:rPr lang="en-GB" sz="1100" b="0" dirty="0">
                          <a:solidFill>
                            <a:schemeClr val="bg1"/>
                          </a:solidFill>
                          <a:latin typeface="Trajan Pro 3"/>
                        </a:rPr>
                        <a:t>Sports Studies</a:t>
                      </a:r>
                    </a:p>
                  </a:txBody>
                  <a:tcPr>
                    <a:solidFill>
                      <a:srgbClr val="C7AA5C"/>
                    </a:solidFill>
                  </a:tcPr>
                </a:tc>
                <a:tc>
                  <a:txBody>
                    <a:bodyPr/>
                    <a:lstStyle/>
                    <a:p>
                      <a:pPr lvl="0">
                        <a:buNone/>
                      </a:pPr>
                      <a:r>
                        <a:rPr lang="en-GB" sz="900" b="1" dirty="0">
                          <a:latin typeface="Arial" panose="020B0604020202020204" pitchFamily="34" charset="0"/>
                          <a:cs typeface="Arial" panose="020B0604020202020204" pitchFamily="34" charset="0"/>
                        </a:rPr>
                        <a:t>Pupils will submit their R185 assignments and then start the R187 module, Developing Knowledge and Skills in Outdoor Activities.</a:t>
                      </a:r>
                    </a:p>
                  </a:txBody>
                  <a:tcPr>
                    <a:solidFill>
                      <a:srgbClr val="BAD6CF"/>
                    </a:solidFill>
                  </a:tcPr>
                </a:tc>
                <a:extLst>
                  <a:ext uri="{0D108BD9-81ED-4DB2-BD59-A6C34878D82A}">
                    <a16:rowId xmlns:a16="http://schemas.microsoft.com/office/drawing/2014/main" val="605269220"/>
                  </a:ext>
                </a:extLst>
              </a:tr>
            </a:tbl>
          </a:graphicData>
        </a:graphic>
      </p:graphicFrame>
    </p:spTree>
    <p:extLst>
      <p:ext uri="{BB962C8B-B14F-4D97-AF65-F5344CB8AC3E}">
        <p14:creationId xmlns:p14="http://schemas.microsoft.com/office/powerpoint/2010/main" val="226536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DE1AA6-EE10-E5B3-8551-B94D50B91C4A}"/>
              </a:ext>
            </a:extLst>
          </p:cNvPr>
          <p:cNvSpPr/>
          <p:nvPr/>
        </p:nvSpPr>
        <p:spPr>
          <a:xfrm>
            <a:off x="0" y="9569034"/>
            <a:ext cx="6846892" cy="338554"/>
          </a:xfrm>
          <a:prstGeom prst="rect">
            <a:avLst/>
          </a:prstGeom>
        </p:spPr>
        <p:txBody>
          <a:bodyPr wrap="square" lIns="91440" tIns="45720" rIns="91440" bIns="45720" anchor="t">
            <a:spAutoFit/>
          </a:bodyPr>
          <a:lstStyle/>
          <a:p>
            <a:pPr algn="ctr"/>
            <a:r>
              <a:rPr lang="en-GB" sz="800">
                <a:solidFill>
                  <a:srgbClr val="BFA359"/>
                </a:solidFill>
                <a:latin typeface="Trajan Pro 3" panose="02020502050503020301" pitchFamily="18" charset="0"/>
                <a:cs typeface="Cinzel"/>
              </a:rPr>
              <a:t>Discover brilliance in everyone  |  have unlimited ambition  |  Earn success   </a:t>
            </a:r>
          </a:p>
          <a:p>
            <a:pPr algn="ctr"/>
            <a:r>
              <a:rPr lang="en-GB" sz="800">
                <a:solidFill>
                  <a:srgbClr val="BFA359"/>
                </a:solidFill>
                <a:latin typeface="Trajan Pro 3" panose="02020502050503020301" pitchFamily="18" charset="0"/>
                <a:cs typeface="Cinzel"/>
              </a:rPr>
              <a:t>be kind, humble and act with integrity  |  make a difference</a:t>
            </a:r>
          </a:p>
        </p:txBody>
      </p:sp>
      <p:sp>
        <p:nvSpPr>
          <p:cNvPr id="6" name="TextBox 5">
            <a:extLst>
              <a:ext uri="{FF2B5EF4-FFF2-40B4-BE49-F238E27FC236}">
                <a16:creationId xmlns:a16="http://schemas.microsoft.com/office/drawing/2014/main" id="{648E477A-224E-E88F-1379-1C03F667A055}"/>
              </a:ext>
            </a:extLst>
          </p:cNvPr>
          <p:cNvSpPr txBox="1"/>
          <p:nvPr/>
        </p:nvSpPr>
        <p:spPr>
          <a:xfrm>
            <a:off x="0" y="2432685"/>
            <a:ext cx="6846892" cy="50552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7AA5C"/>
                </a:solidFill>
                <a:effectLst/>
                <a:uLnTx/>
                <a:uFillTx/>
                <a:latin typeface="Trajan Pro 3"/>
                <a:ea typeface="+mn-ea"/>
                <a:cs typeface="+mn-cs"/>
              </a:rPr>
              <a:t>Core subject KS4 Information:</a:t>
            </a:r>
          </a:p>
          <a:p>
            <a:r>
              <a:rPr lang="en-GB" sz="1150" b="1" dirty="0">
                <a:ea typeface="Karmina"/>
                <a:cs typeface="+mn-lt"/>
              </a:rPr>
              <a:t>English:</a:t>
            </a:r>
            <a:endParaRPr lang="en-GB" sz="1150" b="1" dirty="0">
              <a:ea typeface="Karmina" panose="02000503000000020004" pitchFamily="50" charset="0"/>
              <a:cs typeface="+mn-lt"/>
            </a:endParaRPr>
          </a:p>
          <a:p>
            <a:r>
              <a:rPr lang="en-GB" sz="1150" dirty="0">
                <a:ea typeface="Karmina" panose="02000503000000020004" pitchFamily="50" charset="0"/>
                <a:cs typeface="+mn-lt"/>
              </a:rPr>
              <a:t>Exam board: AQA</a:t>
            </a:r>
            <a:endParaRPr lang="en-GB" sz="1150" dirty="0"/>
          </a:p>
          <a:p>
            <a:r>
              <a:rPr lang="en-GB" sz="1150" dirty="0">
                <a:ea typeface="Karmina"/>
                <a:cs typeface="+mn-lt"/>
              </a:rPr>
              <a:t>Contact time: 4 hours of English a week, this covers Language and Literature - two separate qualifications. Homework: 1 hour of homework a week - set centrally or by class teachers.</a:t>
            </a:r>
            <a:endParaRPr lang="en-GB" sz="1150" dirty="0">
              <a:ea typeface="Karmina"/>
            </a:endParaRPr>
          </a:p>
          <a:p>
            <a:endParaRPr lang="en-GB" sz="1150" dirty="0">
              <a:ea typeface="Karmina"/>
              <a:cs typeface="+mn-lt"/>
            </a:endParaRPr>
          </a:p>
          <a:p>
            <a:r>
              <a:rPr lang="en-GB" sz="1150" b="1" dirty="0">
                <a:ea typeface="Karmina"/>
                <a:cs typeface="+mn-lt"/>
              </a:rPr>
              <a:t>Language:</a:t>
            </a:r>
            <a:endParaRPr lang="en-GB" sz="1150" dirty="0">
              <a:ea typeface="Karmina"/>
            </a:endParaRPr>
          </a:p>
          <a:p>
            <a:r>
              <a:rPr lang="en-GB" sz="1150" dirty="0">
                <a:ea typeface="Karmina"/>
                <a:cs typeface="+mn-lt"/>
              </a:rPr>
              <a:t>Paper 1 - Explorations in Creative Reading and Writing. </a:t>
            </a:r>
          </a:p>
          <a:p>
            <a:endParaRPr lang="en-GB" sz="1150" dirty="0">
              <a:ea typeface="Karmina"/>
              <a:cs typeface="+mn-lt"/>
            </a:endParaRPr>
          </a:p>
          <a:p>
            <a:r>
              <a:rPr lang="en-GB" sz="1150" b="1" dirty="0">
                <a:ea typeface="Karmina"/>
                <a:cs typeface="+mn-lt"/>
              </a:rPr>
              <a:t>Maths:</a:t>
            </a:r>
          </a:p>
          <a:p>
            <a:r>
              <a:rPr lang="en-GB" sz="1150" dirty="0">
                <a:ea typeface="Karmina"/>
                <a:cs typeface="+mn-lt"/>
              </a:rPr>
              <a:t>Contact time: 4 hours of Maths a week.</a:t>
            </a:r>
            <a:endParaRPr lang="en-GB" sz="1150" dirty="0"/>
          </a:p>
          <a:p>
            <a:r>
              <a:rPr lang="en-GB" sz="1150" dirty="0">
                <a:ea typeface="Karmina"/>
                <a:cs typeface="+mn-lt"/>
              </a:rPr>
              <a:t>Exam board: Edexcel  </a:t>
            </a:r>
            <a:endParaRPr lang="en-GB" sz="1150" dirty="0"/>
          </a:p>
          <a:p>
            <a:r>
              <a:rPr lang="en-GB" sz="1150" dirty="0">
                <a:ea typeface="Karmina"/>
                <a:cs typeface="+mn-lt"/>
              </a:rPr>
              <a:t>Homework: 60 minutes of homework a week on </a:t>
            </a:r>
            <a:r>
              <a:rPr lang="en-GB" sz="1150" dirty="0" err="1">
                <a:ea typeface="Karmina"/>
                <a:cs typeface="+mn-lt"/>
              </a:rPr>
              <a:t>SparX</a:t>
            </a:r>
            <a:r>
              <a:rPr lang="en-GB" sz="1150" dirty="0">
                <a:ea typeface="Karmina"/>
                <a:cs typeface="+mn-lt"/>
              </a:rPr>
              <a:t> or exam questions on class charts.</a:t>
            </a:r>
            <a:endParaRPr lang="en-GB" sz="1150" dirty="0"/>
          </a:p>
          <a:p>
            <a:endParaRPr lang="en-GB" sz="1150" dirty="0">
              <a:ea typeface="Karmina"/>
              <a:cs typeface="+mn-lt"/>
            </a:endParaRPr>
          </a:p>
          <a:p>
            <a:r>
              <a:rPr lang="en-GB" sz="1150" dirty="0">
                <a:ea typeface="Karmina"/>
                <a:cs typeface="+mn-lt"/>
                <a:hlinkClick r:id="rId2">
                  <a:extLst>
                    <a:ext uri="{A12FA001-AC4F-418D-AE19-62706E023703}">
                      <ahyp:hlinkClr xmlns:ahyp="http://schemas.microsoft.com/office/drawing/2018/hyperlinkcolor" val="tx"/>
                    </a:ext>
                  </a:extLst>
                </a:hlinkClick>
              </a:rPr>
              <a:t>GCSE Hub</a:t>
            </a:r>
            <a:r>
              <a:rPr lang="en-GB" sz="1150" dirty="0">
                <a:ea typeface="Karmina"/>
                <a:cs typeface="+mn-lt"/>
              </a:rPr>
              <a:t> : Contains a full curriculum map, full past papers with answers and videos, mixed revision practice, practice in topics and revision tips.</a:t>
            </a:r>
            <a:endParaRPr lang="en-GB" sz="1150" dirty="0"/>
          </a:p>
          <a:p>
            <a:endParaRPr lang="en-GB" sz="1150" dirty="0">
              <a:ea typeface="Karmina"/>
              <a:cs typeface="+mn-lt"/>
            </a:endParaRPr>
          </a:p>
          <a:p>
            <a:r>
              <a:rPr lang="en-GB" sz="1150" b="1" dirty="0">
                <a:ea typeface="Karmina"/>
                <a:cs typeface="+mn-lt"/>
              </a:rPr>
              <a:t>Combined Science</a:t>
            </a:r>
            <a:endParaRPr lang="en-GB" sz="1150" dirty="0"/>
          </a:p>
          <a:p>
            <a:r>
              <a:rPr lang="en-GB" sz="1150" dirty="0">
                <a:ea typeface="Karmina"/>
                <a:cs typeface="+mn-lt"/>
              </a:rPr>
              <a:t>Contact time: 4 hours of Science a week with 2 different teachers studying biology, chemistry and physics.</a:t>
            </a:r>
            <a:endParaRPr lang="en-GB" sz="1150" dirty="0"/>
          </a:p>
          <a:p>
            <a:r>
              <a:rPr lang="en-GB" sz="1150" dirty="0">
                <a:ea typeface="Karmina"/>
                <a:cs typeface="+mn-lt"/>
              </a:rPr>
              <a:t>Exam board: AQA Combined Science - you will receive 2 GCSE's. </a:t>
            </a:r>
            <a:endParaRPr lang="en-GB" sz="1150" dirty="0"/>
          </a:p>
          <a:p>
            <a:r>
              <a:rPr lang="en-GB" sz="1150" dirty="0">
                <a:ea typeface="Karmina"/>
                <a:cs typeface="+mn-lt"/>
              </a:rPr>
              <a:t>Homework: 1 hour of homework a week on </a:t>
            </a:r>
            <a:r>
              <a:rPr lang="en-GB" sz="1150" dirty="0" err="1">
                <a:ea typeface="Karmina"/>
                <a:cs typeface="+mn-lt"/>
              </a:rPr>
              <a:t>Educake</a:t>
            </a:r>
            <a:r>
              <a:rPr lang="en-GB" sz="1150" dirty="0">
                <a:ea typeface="Karmina"/>
                <a:cs typeface="+mn-lt"/>
              </a:rPr>
              <a:t> or exam questions on </a:t>
            </a:r>
            <a:r>
              <a:rPr lang="en-GB" sz="1150" dirty="0" err="1">
                <a:ea typeface="Karmina"/>
                <a:cs typeface="+mn-lt"/>
              </a:rPr>
              <a:t>ClassCharts</a:t>
            </a:r>
            <a:r>
              <a:rPr lang="en-GB" sz="1150" dirty="0">
                <a:ea typeface="Karmina"/>
                <a:cs typeface="+mn-lt"/>
              </a:rPr>
              <a:t>.</a:t>
            </a:r>
            <a:endParaRPr lang="en-GB" sz="1150" dirty="0"/>
          </a:p>
          <a:p>
            <a:endParaRPr lang="en-US" sz="1150" dirty="0"/>
          </a:p>
          <a:p>
            <a:r>
              <a:rPr lang="en-GB" sz="1150" b="1" dirty="0">
                <a:ea typeface="Karmina"/>
                <a:cs typeface="+mn-lt"/>
              </a:rPr>
              <a:t>Triple Science</a:t>
            </a:r>
            <a:endParaRPr lang="en-GB" sz="1150" dirty="0"/>
          </a:p>
          <a:p>
            <a:r>
              <a:rPr lang="en-GB" sz="1150" dirty="0">
                <a:ea typeface="Karmina"/>
                <a:cs typeface="+mn-lt"/>
              </a:rPr>
              <a:t>Contact time: 7 or 6 hours of Science a week with 3 separate teachers studying biology, chemistry and physics. </a:t>
            </a:r>
            <a:endParaRPr lang="en-GB" sz="1150" dirty="0"/>
          </a:p>
          <a:p>
            <a:r>
              <a:rPr lang="en-GB" sz="1150" dirty="0">
                <a:ea typeface="Karmina"/>
                <a:cs typeface="+mn-lt"/>
              </a:rPr>
              <a:t>Exam board: AQA Separate Science - you will receive 3 separate GCSE's. </a:t>
            </a:r>
            <a:endParaRPr lang="en-GB" sz="1150" dirty="0"/>
          </a:p>
          <a:p>
            <a:r>
              <a:rPr lang="en-GB" sz="1150" dirty="0">
                <a:ea typeface="Karmina"/>
                <a:cs typeface="+mn-lt"/>
              </a:rPr>
              <a:t>Homework: 40 minutes of homework per subject a week on </a:t>
            </a:r>
            <a:r>
              <a:rPr lang="en-GB" sz="1150" dirty="0" err="1">
                <a:ea typeface="Karmina"/>
                <a:cs typeface="+mn-lt"/>
              </a:rPr>
              <a:t>Educake</a:t>
            </a:r>
            <a:r>
              <a:rPr lang="en-GB" sz="1150" dirty="0">
                <a:ea typeface="Karmina"/>
                <a:cs typeface="+mn-lt"/>
              </a:rPr>
              <a:t> or exam questions on </a:t>
            </a:r>
            <a:r>
              <a:rPr lang="en-GB" sz="1150" dirty="0" err="1">
                <a:ea typeface="Karmina"/>
                <a:cs typeface="+mn-lt"/>
              </a:rPr>
              <a:t>ClassCharts</a:t>
            </a:r>
            <a:r>
              <a:rPr lang="en-GB" sz="1150" dirty="0">
                <a:ea typeface="Karmina"/>
                <a:cs typeface="+mn-lt"/>
              </a:rPr>
              <a:t>.</a:t>
            </a:r>
            <a:endParaRPr lang="en-GB" sz="1150" dirty="0"/>
          </a:p>
          <a:p>
            <a:endParaRPr lang="en-GB" sz="1150" b="1" dirty="0">
              <a:ea typeface="Karmina"/>
              <a:cs typeface="+mn-lt"/>
            </a:endParaRPr>
          </a:p>
        </p:txBody>
      </p:sp>
      <p:graphicFrame>
        <p:nvGraphicFramePr>
          <p:cNvPr id="7" name="Table 6">
            <a:extLst>
              <a:ext uri="{FF2B5EF4-FFF2-40B4-BE49-F238E27FC236}">
                <a16:creationId xmlns:a16="http://schemas.microsoft.com/office/drawing/2014/main" id="{00696BFD-AD38-2194-00DB-DE79E699EDEC}"/>
              </a:ext>
            </a:extLst>
          </p:cNvPr>
          <p:cNvGraphicFramePr>
            <a:graphicFrameLocks noGrp="1"/>
          </p:cNvGraphicFramePr>
          <p:nvPr>
            <p:extLst>
              <p:ext uri="{D42A27DB-BD31-4B8C-83A1-F6EECF244321}">
                <p14:modId xmlns:p14="http://schemas.microsoft.com/office/powerpoint/2010/main" val="2839129814"/>
              </p:ext>
            </p:extLst>
          </p:nvPr>
        </p:nvGraphicFramePr>
        <p:xfrm>
          <a:off x="0" y="0"/>
          <a:ext cx="6846892" cy="2388393"/>
        </p:xfrm>
        <a:graphic>
          <a:graphicData uri="http://schemas.openxmlformats.org/drawingml/2006/table">
            <a:tbl>
              <a:tblPr firstRow="1" bandRow="1">
                <a:tableStyleId>{5C22544A-7EE6-4342-B048-85BDC9FD1C3A}</a:tableStyleId>
              </a:tblPr>
              <a:tblGrid>
                <a:gridCol w="1489166">
                  <a:extLst>
                    <a:ext uri="{9D8B030D-6E8A-4147-A177-3AD203B41FA5}">
                      <a16:colId xmlns:a16="http://schemas.microsoft.com/office/drawing/2014/main" val="3532990077"/>
                    </a:ext>
                  </a:extLst>
                </a:gridCol>
                <a:gridCol w="5357726">
                  <a:extLst>
                    <a:ext uri="{9D8B030D-6E8A-4147-A177-3AD203B41FA5}">
                      <a16:colId xmlns:a16="http://schemas.microsoft.com/office/drawing/2014/main" val="1596434927"/>
                    </a:ext>
                  </a:extLst>
                </a:gridCol>
              </a:tblGrid>
              <a:tr h="577433">
                <a:tc>
                  <a:txBody>
                    <a:bodyPr/>
                    <a:lstStyle/>
                    <a:p>
                      <a:pPr lvl="0">
                        <a:lnSpc>
                          <a:spcPct val="150000"/>
                        </a:lnSpc>
                        <a:buNone/>
                      </a:pPr>
                      <a:r>
                        <a:rPr lang="en-GB" sz="1100" b="0">
                          <a:solidFill>
                            <a:schemeClr val="bg1"/>
                          </a:solidFill>
                          <a:latin typeface="Trajan Pro 3"/>
                        </a:rPr>
                        <a:t>Information Technology</a:t>
                      </a:r>
                    </a:p>
                  </a:txBody>
                  <a:tcPr>
                    <a:lnB w="12700" cap="flat" cmpd="sng" algn="ctr">
                      <a:solidFill>
                        <a:schemeClr val="bg1"/>
                      </a:solidFill>
                      <a:prstDash val="solid"/>
                      <a:round/>
                      <a:headEnd type="none" w="med" len="med"/>
                      <a:tailEnd type="none" w="med" len="med"/>
                    </a:lnB>
                    <a:solidFill>
                      <a:srgbClr val="C7AA5C"/>
                    </a:solidFill>
                  </a:tcPr>
                </a:tc>
                <a:tc>
                  <a:txBody>
                    <a:bodyPr/>
                    <a:lstStyle/>
                    <a:p>
                      <a:pPr lvl="0">
                        <a:buNone/>
                      </a:pPr>
                      <a:r>
                        <a:rPr lang="en-GB" sz="1000" b="1" dirty="0">
                          <a:solidFill>
                            <a:schemeClr val="tx1"/>
                          </a:solidFill>
                          <a:latin typeface="Arial" panose="020B0604020202020204" pitchFamily="34" charset="0"/>
                          <a:cs typeface="Arial" panose="020B0604020202020204" pitchFamily="34" charset="0"/>
                        </a:rPr>
                        <a:t>During this unit pupils will gain a broad working knowledge of databases, spreadsheets, automated documents and images and to apply their knowledge and understanding to solve problems in vocational settings.</a:t>
                      </a:r>
                      <a:endParaRPr lang="en-US" sz="1000" b="1" dirty="0">
                        <a:solidFill>
                          <a:schemeClr val="tx1"/>
                        </a:solidFill>
                        <a:latin typeface="Arial" panose="020B0604020202020204" pitchFamily="34" charset="0"/>
                        <a:cs typeface="Arial" panose="020B0604020202020204" pitchFamily="34" charset="0"/>
                      </a:endParaRPr>
                    </a:p>
                  </a:txBody>
                  <a:tcPr>
                    <a:lnB w="12700" cap="flat" cmpd="sng" algn="ctr">
                      <a:solidFill>
                        <a:schemeClr val="bg1"/>
                      </a:solidFill>
                      <a:prstDash val="solid"/>
                      <a:round/>
                      <a:headEnd type="none" w="med" len="med"/>
                      <a:tailEnd type="none" w="med" len="med"/>
                    </a:lnB>
                    <a:solidFill>
                      <a:srgbClr val="BAD6CF"/>
                    </a:solidFill>
                  </a:tcPr>
                </a:tc>
                <a:extLst>
                  <a:ext uri="{0D108BD9-81ED-4DB2-BD59-A6C34878D82A}">
                    <a16:rowId xmlns:a16="http://schemas.microsoft.com/office/drawing/2014/main" val="1833675957"/>
                  </a:ext>
                </a:extLst>
              </a:tr>
              <a:tr h="631371">
                <a:tc>
                  <a:txBody>
                    <a:bodyPr/>
                    <a:lstStyle/>
                    <a:p>
                      <a:pPr lvl="0">
                        <a:lnSpc>
                          <a:spcPct val="150000"/>
                        </a:lnSpc>
                        <a:buNone/>
                      </a:pPr>
                      <a:r>
                        <a:rPr lang="en-GB" sz="1100" b="0">
                          <a:solidFill>
                            <a:schemeClr val="bg1"/>
                          </a:solidFill>
                          <a:latin typeface="Trajan Pro 3"/>
                        </a:rPr>
                        <a:t>Travel and tourism</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7AA5C"/>
                    </a:solidFill>
                  </a:tcPr>
                </a:tc>
                <a:tc>
                  <a:txBody>
                    <a:bodyPr/>
                    <a:lstStyle/>
                    <a:p>
                      <a:pPr lvl="0">
                        <a:buNone/>
                      </a:pPr>
                      <a:r>
                        <a:rPr lang="en-GB" sz="1000" b="1" dirty="0">
                          <a:solidFill>
                            <a:schemeClr val="tx1"/>
                          </a:solidFill>
                          <a:latin typeface="Arial" panose="020B0604020202020204" pitchFamily="34" charset="0"/>
                          <a:cs typeface="Arial" panose="020B0604020202020204" pitchFamily="34" charset="0"/>
                        </a:rPr>
                        <a:t>Pupils will be finishing their NEA in Component 1 - Moving on to component 2 - Customer Needs in Travel and Tourism.</a:t>
                      </a:r>
                      <a:endParaRPr lang="en-US" sz="1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BAD6CF"/>
                    </a:solidFill>
                  </a:tcPr>
                </a:tc>
                <a:extLst>
                  <a:ext uri="{0D108BD9-81ED-4DB2-BD59-A6C34878D82A}">
                    <a16:rowId xmlns:a16="http://schemas.microsoft.com/office/drawing/2014/main" val="3524848956"/>
                  </a:ext>
                </a:extLst>
              </a:tr>
              <a:tr h="478549">
                <a:tc>
                  <a:txBody>
                    <a:bodyPr/>
                    <a:lstStyle/>
                    <a:p>
                      <a:pPr lvl="0">
                        <a:lnSpc>
                          <a:spcPct val="150000"/>
                        </a:lnSpc>
                        <a:buNone/>
                      </a:pPr>
                      <a:r>
                        <a:rPr lang="en-GB" sz="1100" b="0" dirty="0">
                          <a:solidFill>
                            <a:schemeClr val="bg1"/>
                          </a:solidFill>
                          <a:latin typeface="Trajan Pro 3"/>
                        </a:rPr>
                        <a:t>Music Technology</a:t>
                      </a:r>
                    </a:p>
                  </a:txBody>
                  <a:tcPr>
                    <a:solidFill>
                      <a:srgbClr val="C7AA5C"/>
                    </a:solidFill>
                  </a:tcPr>
                </a:tc>
                <a:tc>
                  <a:txBody>
                    <a:bodyPr/>
                    <a:lstStyle/>
                    <a:p>
                      <a:pPr lvl="0">
                        <a:buNone/>
                      </a:pPr>
                      <a:r>
                        <a:rPr lang="en-GB" sz="1000" b="1" dirty="0">
                          <a:solidFill>
                            <a:schemeClr val="tx1"/>
                          </a:solidFill>
                          <a:latin typeface="Arial" panose="020B0604020202020204" pitchFamily="34" charset="0"/>
                          <a:cs typeface="Arial" panose="020B0604020202020204" pitchFamily="34" charset="0"/>
                        </a:rPr>
                        <a:t>Having completed their first mock exam, Year 10 will be continuing to learn about editing music in Logic, and how to successfully produce mixes of recordings. They will also study different styles of music and how to capture the essence of these styles within their own compositional work.</a:t>
                      </a:r>
                    </a:p>
                  </a:txBody>
                  <a:tcPr>
                    <a:solidFill>
                      <a:srgbClr val="BAD6CF"/>
                    </a:solidFill>
                  </a:tcPr>
                </a:tc>
                <a:extLst>
                  <a:ext uri="{0D108BD9-81ED-4DB2-BD59-A6C34878D82A}">
                    <a16:rowId xmlns:a16="http://schemas.microsoft.com/office/drawing/2014/main" val="308620534"/>
                  </a:ext>
                </a:extLst>
              </a:tr>
              <a:tr h="478549">
                <a:tc>
                  <a:txBody>
                    <a:bodyPr/>
                    <a:lstStyle/>
                    <a:p>
                      <a:pPr lvl="0">
                        <a:lnSpc>
                          <a:spcPct val="150000"/>
                        </a:lnSpc>
                        <a:buNone/>
                      </a:pPr>
                      <a:r>
                        <a:rPr lang="en-GB" sz="1100" b="0" dirty="0">
                          <a:solidFill>
                            <a:schemeClr val="bg1"/>
                          </a:solidFill>
                          <a:latin typeface="Trajan Pro 3"/>
                        </a:rPr>
                        <a:t>Psychology</a:t>
                      </a:r>
                    </a:p>
                  </a:txBody>
                  <a:tcPr>
                    <a:solidFill>
                      <a:srgbClr val="C7AA5C"/>
                    </a:solidFill>
                  </a:tcPr>
                </a:tc>
                <a:tc>
                  <a:txBody>
                    <a:bodyPr/>
                    <a:lstStyle/>
                    <a:p>
                      <a:pPr lvl="0">
                        <a:buNone/>
                      </a:pPr>
                      <a:r>
                        <a:rPr lang="en-GB" sz="1000" b="1" dirty="0">
                          <a:solidFill>
                            <a:schemeClr val="tx1"/>
                          </a:solidFill>
                          <a:latin typeface="Arial" panose="020B0604020202020204" pitchFamily="34" charset="0"/>
                          <a:cs typeface="Arial" panose="020B0604020202020204" pitchFamily="34" charset="0"/>
                        </a:rPr>
                        <a:t>Research Methods &amp; Social Influence.</a:t>
                      </a:r>
                    </a:p>
                  </a:txBody>
                  <a:tcPr>
                    <a:solidFill>
                      <a:srgbClr val="BAD6CF"/>
                    </a:solidFill>
                  </a:tcPr>
                </a:tc>
                <a:extLst>
                  <a:ext uri="{0D108BD9-81ED-4DB2-BD59-A6C34878D82A}">
                    <a16:rowId xmlns:a16="http://schemas.microsoft.com/office/drawing/2014/main" val="18666450"/>
                  </a:ext>
                </a:extLst>
              </a:tr>
            </a:tbl>
          </a:graphicData>
        </a:graphic>
      </p:graphicFrame>
    </p:spTree>
    <p:extLst>
      <p:ext uri="{BB962C8B-B14F-4D97-AF65-F5344CB8AC3E}">
        <p14:creationId xmlns:p14="http://schemas.microsoft.com/office/powerpoint/2010/main" val="388705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B9AE2952A8B443B45F042F38AD05D8" ma:contentTypeVersion="20" ma:contentTypeDescription="Create a new document." ma:contentTypeScope="" ma:versionID="56a23195cf2d1736d9854be3dedccd97">
  <xsd:schema xmlns:xsd="http://www.w3.org/2001/XMLSchema" xmlns:xs="http://www.w3.org/2001/XMLSchema" xmlns:p="http://schemas.microsoft.com/office/2006/metadata/properties" xmlns:ns1="http://schemas.microsoft.com/sharepoint/v3" xmlns:ns2="2e39e8e8-fa53-4ed0-9e8e-11d0f2d81a14" xmlns:ns3="344f2c30-58ed-4ae4-b34c-13d172a07adc" targetNamespace="http://schemas.microsoft.com/office/2006/metadata/properties" ma:root="true" ma:fieldsID="86b84ce06fe28bb2c72a95df40a10252" ns1:_="" ns2:_="" ns3:_="">
    <xsd:import namespace="http://schemas.microsoft.com/sharepoint/v3"/>
    <xsd:import namespace="2e39e8e8-fa53-4ed0-9e8e-11d0f2d81a14"/>
    <xsd:import namespace="344f2c30-58ed-4ae4-b34c-13d172a07adc"/>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39e8e8-fa53-4ed0-9e8e-11d0f2d81a1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8428457-2bb8-443b-8556-62a65b1e54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4f2c30-58ed-4ae4-b34c-13d172a07ad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315dd03-eb12-4b8a-a345-16844aee094b}" ma:internalName="TaxCatchAll" ma:showField="CatchAllData" ma:web="344f2c30-58ed-4ae4-b34c-13d172a07a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2e39e8e8-fa53-4ed0-9e8e-11d0f2d81a14" xsi:nil="true"/>
    <SharedWithUsers xmlns="344f2c30-58ed-4ae4-b34c-13d172a07adc">
      <UserInfo>
        <DisplayName/>
        <AccountId xsi:nil="true"/>
        <AccountType/>
      </UserInfo>
    </SharedWithUsers>
    <TaxCatchAll xmlns="344f2c30-58ed-4ae4-b34c-13d172a07adc" xsi:nil="true"/>
    <PublishingExpirationDate xmlns="http://schemas.microsoft.com/sharepoint/v3" xsi:nil="true"/>
    <lcf76f155ced4ddcb4097134ff3c332f xmlns="2e39e8e8-fa53-4ed0-9e8e-11d0f2d81a14">
      <Terms xmlns="http://schemas.microsoft.com/office/infopath/2007/PartnerControls"/>
    </lcf76f155ced4ddcb4097134ff3c332f>
    <PublishingStartDate xmlns="http://schemas.microsoft.com/sharepoint/v3" xsi:nil="true"/>
  </documentManagement>
</p:properties>
</file>

<file path=customXml/itemProps1.xml><?xml version="1.0" encoding="utf-8"?>
<ds:datastoreItem xmlns:ds="http://schemas.openxmlformats.org/officeDocument/2006/customXml" ds:itemID="{92123560-ACC9-4C6F-B705-1E896EE45DA8}">
  <ds:schemaRefs>
    <ds:schemaRef ds:uri="http://schemas.microsoft.com/sharepoint/v3/contenttype/forms"/>
  </ds:schemaRefs>
</ds:datastoreItem>
</file>

<file path=customXml/itemProps2.xml><?xml version="1.0" encoding="utf-8"?>
<ds:datastoreItem xmlns:ds="http://schemas.openxmlformats.org/officeDocument/2006/customXml" ds:itemID="{D8657F30-BFB8-46CF-BA37-FBFA326DB184}">
  <ds:schemaRefs>
    <ds:schemaRef ds:uri="2e39e8e8-fa53-4ed0-9e8e-11d0f2d81a14"/>
    <ds:schemaRef ds:uri="344f2c30-58ed-4ae4-b34c-13d172a07a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C5861F6-CC54-4770-9E12-74EE47E9BBCD}">
  <ds:schemaRefs>
    <ds:schemaRef ds:uri="http://purl.org/dc/terms/"/>
    <ds:schemaRef ds:uri="http://www.w3.org/XML/1998/namespace"/>
    <ds:schemaRef ds:uri="http://schemas.microsoft.com/office/infopath/2007/PartnerControls"/>
    <ds:schemaRef ds:uri="344f2c30-58ed-4ae4-b34c-13d172a07adc"/>
    <ds:schemaRef ds:uri="http://schemas.openxmlformats.org/package/2006/metadata/core-properties"/>
    <ds:schemaRef ds:uri="http://purl.org/dc/elements/1.1/"/>
    <ds:schemaRef ds:uri="2e39e8e8-fa53-4ed0-9e8e-11d0f2d81a14"/>
    <ds:schemaRef ds:uri="http://schemas.microsoft.com/office/2006/documentManagement/types"/>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546</TotalTime>
  <Words>1610</Words>
  <Application>Microsoft Office PowerPoint</Application>
  <PresentationFormat>Custom</PresentationFormat>
  <Paragraphs>116</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Palmer</dc:creator>
  <cp:lastModifiedBy>T Jenkins</cp:lastModifiedBy>
  <cp:revision>2</cp:revision>
  <cp:lastPrinted>2025-09-05T14:03:30Z</cp:lastPrinted>
  <dcterms:created xsi:type="dcterms:W3CDTF">2024-06-24T12:12:33Z</dcterms:created>
  <dcterms:modified xsi:type="dcterms:W3CDTF">2026-05-21T08:12:08Z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0x0101006BB9AE2952A8B443B45F042F38AD05D8</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y fmtid="{D5CDD505-2E9C-101B-9397-08002B2CF9AE}" pid="7" name="Order">
    <vt:r8>107500</vt:r8>
  </property>
</Properties>
</file>