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151257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>
        <p:scale>
          <a:sx n="125" d="100"/>
          <a:sy n="125" d="100"/>
        </p:scale>
        <p:origin x="-342" y="-55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E870B00-10CE-1641-94A4-7306AE8FC196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1BE595A-2B39-F046-9E43-FFFD789F0460}"/>
              </a:ext>
            </a:extLst>
          </p:cNvPr>
          <p:cNvSpPr txBox="1"/>
          <p:nvPr userDrawn="1"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D955C34-77F2-4647-99A5-27A6384B7140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DE5CCF6-A10C-B641-9D5C-4D162A5A06FD}"/>
              </a:ext>
            </a:extLst>
          </p:cNvPr>
          <p:cNvSpPr txBox="1"/>
          <p:nvPr userDrawn="1"/>
        </p:nvSpPr>
        <p:spPr>
          <a:xfrm>
            <a:off x="7997103" y="559604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1C6526A-41DC-4D45-BE97-3ECDCEFC7E5C}"/>
              </a:ext>
            </a:extLst>
          </p:cNvPr>
          <p:cNvSpPr txBox="1"/>
          <p:nvPr userDrawn="1"/>
        </p:nvSpPr>
        <p:spPr>
          <a:xfrm>
            <a:off x="1489623" y="756619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52A29F0-BEBF-764C-9774-7973BC0A6256}"/>
              </a:ext>
            </a:extLst>
          </p:cNvPr>
          <p:cNvSpPr txBox="1"/>
          <p:nvPr userDrawn="1"/>
        </p:nvSpPr>
        <p:spPr>
          <a:xfrm>
            <a:off x="8109498" y="760010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28D188C4-9302-D14D-9319-E155A6B68118}"/>
              </a:ext>
            </a:extLst>
          </p:cNvPr>
          <p:cNvSpPr txBox="1"/>
          <p:nvPr userDrawn="1"/>
        </p:nvSpPr>
        <p:spPr>
          <a:xfrm>
            <a:off x="1489623" y="9641499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7FA8121-2FC0-3C44-9735-C30FEF732998}"/>
              </a:ext>
            </a:extLst>
          </p:cNvPr>
          <p:cNvSpPr txBox="1"/>
          <p:nvPr userDrawn="1"/>
        </p:nvSpPr>
        <p:spPr>
          <a:xfrm>
            <a:off x="8109498" y="965483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BAF52141-1BD6-6647-BEE7-81A8D405D0DC}"/>
              </a:ext>
            </a:extLst>
          </p:cNvPr>
          <p:cNvSpPr txBox="1"/>
          <p:nvPr userDrawn="1"/>
        </p:nvSpPr>
        <p:spPr>
          <a:xfrm>
            <a:off x="1489623" y="1154459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3F0FAD0-A7B8-EA42-87F7-81B2DB2A22AD}"/>
              </a:ext>
            </a:extLst>
          </p:cNvPr>
          <p:cNvSpPr txBox="1"/>
          <p:nvPr userDrawn="1"/>
        </p:nvSpPr>
        <p:spPr>
          <a:xfrm>
            <a:off x="8109498" y="11544975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7E709C6-52B4-1056-9BDB-564526E8694F}"/>
              </a:ext>
            </a:extLst>
          </p:cNvPr>
          <p:cNvSpPr txBox="1"/>
          <p:nvPr/>
        </p:nvSpPr>
        <p:spPr>
          <a:xfrm>
            <a:off x="7937500" y="319515"/>
            <a:ext cx="2321828" cy="11473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0" y="4175455"/>
            <a:ext cx="3194915" cy="169277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Post 16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Complete Post 16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Secure Post 16 Destinations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and acquisition of essential and career development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and Aspirations for potential career pathways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Complete Future Skills Knowledge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700" y="6129938"/>
            <a:ext cx="327660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Post 16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and acquisition of essential and career development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and Aspirations for potential career pathways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Completion of Work Experience Placement (8 days)</a:t>
            </a:r>
          </a:p>
          <a:p>
            <a:endParaRPr lang="en-US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066690"/>
            <a:ext cx="3105150" cy="246221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Post 16 Options: Technical Education &amp; Apprenticeships: with focus on Sparsholt College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Transition point: Secure GCSE Option Choices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and acquisition of essential and career development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Immersive experiences of work-based projects and associated careers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Awareness/Aspirations for potential careers pathways through Elevate and Activities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Aspirations for Work Experience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Complete Future Skills Progress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69277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Post 16 Options: Technical Education &amp; Apprenticeships: with focus on NHS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LMI to support Career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and acquisition of essential and career development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Immersive experiences of work-based projects and associated careers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and Aspirations for potential career pathways through Elevate and Activities Week</a:t>
            </a:r>
          </a:p>
          <a:p>
            <a:endParaRPr lang="en-GB" b="1" i="1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200054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Complete Future Skills Baseline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Understanding of the Kings’ Careers </a:t>
            </a:r>
            <a:r>
              <a:rPr lang="en-US" b="1" dirty="0" err="1"/>
              <a:t>Programme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Understanding of the World of Work and Career Sectors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and acquisition of essential and careers development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Immersive experiences of work-based projects and associated careers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Awareness of and Aspirations for potential career pathways through Elevate and Activities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Complete Future Skills Progress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i="1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Careers &amp; Employability Fair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 Post 16 Provider assemblies &amp; workshops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 Post 16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Elevate Interview Preparation Workshops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 Personalised mock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Skills Builder: Essential Skills / </a:t>
            </a:r>
            <a:r>
              <a:rPr lang="en-GB" b="1" dirty="0" err="1"/>
              <a:t>Careerpilot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Post 16 Provider taster events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1:1 Personalised Careers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Future Skills Progress/Knowledge Questionnaire  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4178" y="6103070"/>
            <a:ext cx="3297922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b="1" dirty="0"/>
              <a:t>Work Experience: Year 11 Case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 Careers &amp; Employability Fair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 Skills Builder: Essential Skills / </a:t>
            </a:r>
            <a:r>
              <a:rPr lang="en-GB" b="1" dirty="0" err="1"/>
              <a:t>Careerpilot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Preparation for Work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 Effective job applications and interview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 Rights &amp; Responsibilities in the Workplace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/>
              <a:t> Elevate</a:t>
            </a:r>
            <a:r>
              <a:rPr lang="en-GB" b="1" dirty="0"/>
              <a:t>: Access+ Post 16 </a:t>
            </a:r>
            <a:r>
              <a:rPr lang="en-GB" b="1"/>
              <a:t>Options Programme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1:1 Personalised Careers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 Work Experience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066690"/>
            <a:ext cx="3539222" cy="184665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Careers &amp; Employability Fair: FE, HE, Apprenticeships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err="1"/>
              <a:t>Brebas</a:t>
            </a:r>
            <a:r>
              <a:rPr lang="en-GB" b="1" dirty="0"/>
              <a:t> Computing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Personal/Employability Skills, Skills Builder/</a:t>
            </a:r>
            <a:r>
              <a:rPr lang="en-GB" b="1" dirty="0" err="1"/>
              <a:t>Careerpilot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GCSE Options: Career Pathways and Biographies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STEP into Technical Education and Apprenticeship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Elevate Careers Masterclasses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Sparsholt Futures STEM Fair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Introduction to Work Experience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1:1 Personalised Careers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Future Skills Progress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Activities Week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367722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err="1"/>
              <a:t>Brebas</a:t>
            </a:r>
            <a:r>
              <a:rPr lang="en-GB" b="1" dirty="0"/>
              <a:t> Computing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World of Work – LMI </a:t>
            </a:r>
            <a:r>
              <a:rPr lang="en-GB" sz="800" b="1" dirty="0"/>
              <a:t>(labour market information)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Diversity in the workplace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Skills Builder: Essential Skills / Career Pilot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STEP into the NHS Careers Competition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Elevate Careers Masterclasses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err="1"/>
              <a:t>Sparsholt</a:t>
            </a:r>
            <a:r>
              <a:rPr lang="en-GB" b="1" dirty="0"/>
              <a:t> Futures STEM Fair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1:1 Personalised Careers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Activities Week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69277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Future Skills Baseline Questionnaire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err="1"/>
              <a:t>Brebas</a:t>
            </a:r>
            <a:r>
              <a:rPr lang="en-GB" b="1" dirty="0"/>
              <a:t> Computing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Introduction to Careers at Kings’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World of Work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Children’s Rights in the world of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Skills Builder: Essential Skills / Career Pilot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Elevate Careers Masterclasses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Local Government / Community LMI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1:1 Personalised Careers Interviews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Future Skills Progress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Activities Week</a:t>
            </a:r>
            <a:endParaRPr lang="en-US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08673" y="154052"/>
            <a:ext cx="6838950" cy="1004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990033"/>
                </a:solidFill>
                <a:latin typeface="Lato"/>
                <a:cs typeface="Lato"/>
              </a:rPr>
              <a:t>Kings’ School Careers </a:t>
            </a:r>
            <a:r>
              <a:rPr lang="en-GB" sz="3000" b="1" spc="10" dirty="0">
                <a:solidFill>
                  <a:srgbClr val="990033"/>
                </a:solidFill>
                <a:latin typeface="Lato"/>
                <a:cs typeface="Lato"/>
              </a:rPr>
              <a:t>Programme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0" dirty="0">
                <a:solidFill>
                  <a:srgbClr val="990033"/>
                </a:solidFill>
                <a:latin typeface="Lato"/>
                <a:cs typeface="Lato"/>
              </a:rPr>
              <a:t>Inspiring Futures Roadmap 2025/26 </a:t>
            </a:r>
            <a:endParaRPr lang="en-GB" sz="3000" dirty="0">
              <a:solidFill>
                <a:srgbClr val="990033"/>
              </a:solidFill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FAD252-8020-696B-1285-0F169C95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387" y="74962"/>
            <a:ext cx="814127" cy="13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6A6784-54BE-DA77-2C94-4E8017548BDF}"/>
              </a:ext>
            </a:extLst>
          </p:cNvPr>
          <p:cNvSpPr txBox="1"/>
          <p:nvPr/>
        </p:nvSpPr>
        <p:spPr>
          <a:xfrm>
            <a:off x="393700" y="1619250"/>
            <a:ext cx="5334000" cy="1390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FC87F3-1796-725B-3296-30AF2F6867A7}"/>
              </a:ext>
            </a:extLst>
          </p:cNvPr>
          <p:cNvSpPr txBox="1"/>
          <p:nvPr/>
        </p:nvSpPr>
        <p:spPr>
          <a:xfrm>
            <a:off x="7099300" y="1619509"/>
            <a:ext cx="33528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502</Words>
  <Application>Microsoft Office PowerPoint</Application>
  <PresentationFormat>Custom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J Turner</cp:lastModifiedBy>
  <cp:revision>33</cp:revision>
  <cp:lastPrinted>2025-10-06T14:12:35Z</cp:lastPrinted>
  <dcterms:created xsi:type="dcterms:W3CDTF">2020-04-16T08:53:31Z</dcterms:created>
  <dcterms:modified xsi:type="dcterms:W3CDTF">2025-11-10T11:10:42Z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